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6" r:id="rId2"/>
    <p:sldId id="289" r:id="rId3"/>
    <p:sldId id="257" r:id="rId4"/>
    <p:sldId id="258" r:id="rId5"/>
    <p:sldId id="259" r:id="rId6"/>
    <p:sldId id="260" r:id="rId7"/>
    <p:sldId id="262" r:id="rId8"/>
    <p:sldId id="263" r:id="rId9"/>
    <p:sldId id="265" r:id="rId10"/>
    <p:sldId id="266" r:id="rId11"/>
    <p:sldId id="264" r:id="rId12"/>
    <p:sldId id="267" r:id="rId13"/>
    <p:sldId id="291" r:id="rId14"/>
    <p:sldId id="292" r:id="rId15"/>
    <p:sldId id="268" r:id="rId16"/>
    <p:sldId id="269" r:id="rId17"/>
    <p:sldId id="270" r:id="rId18"/>
    <p:sldId id="271" r:id="rId19"/>
    <p:sldId id="288" r:id="rId20"/>
    <p:sldId id="293" r:id="rId21"/>
    <p:sldId id="294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6" r:id="rId36"/>
    <p:sldId id="287" r:id="rId37"/>
    <p:sldId id="290" r:id="rId38"/>
    <p:sldId id="295" r:id="rId39"/>
    <p:sldId id="297" r:id="rId40"/>
    <p:sldId id="285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3" y="7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D9889-6515-40A7-876D-F7F1F8DA96B1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45913-9FD2-44F5-A317-F191C2C14D5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07606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5913-9FD2-44F5-A317-F191C2C14D59}" type="slidenum">
              <a:rPr lang="th-TH" smtClean="0"/>
              <a:t>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19592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245913-9FD2-44F5-A317-F191C2C14D59}" type="slidenum">
              <a:rPr lang="th-TH" smtClean="0"/>
              <a:t>30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2445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24963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91143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85246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97080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18356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0871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0696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70534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5276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7213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18933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11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40708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004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39208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2255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52271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C23849-0DA1-46ED-9B0C-AFA3F974E07B}" type="datetimeFigureOut">
              <a:rPr lang="th-TH" smtClean="0"/>
              <a:t>20/09/64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E288304-8FE0-4942-92C4-09E90F0A5FD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51319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finance.buu.ac.th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vpn.buu.ac.th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teamviewer.com/th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finance.buu.ac.th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finance.buu.ac.th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62880-FB2B-47D4-AE38-CE9DFEFBDE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8178" y="476957"/>
            <a:ext cx="9956444" cy="2616199"/>
          </a:xfrm>
        </p:spPr>
        <p:txBody>
          <a:bodyPr>
            <a:noAutofit/>
          </a:bodyPr>
          <a:lstStyle/>
          <a:p>
            <a:r>
              <a:rPr lang="th-TH" sz="8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เสวนาระบบบัญชีสามมิติ </a:t>
            </a:r>
            <a:br>
              <a:rPr lang="th-TH" sz="8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8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ปีงบประมาณ 2564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C8A59-16EC-4285-9D74-1B3F99A67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Presented by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งานพัฒนาระบบบัญชีสามมิติ</a:t>
            </a:r>
          </a:p>
          <a:p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วันจันทร์ที่ 20 กันยายน พ.ศ.2564</a:t>
            </a:r>
          </a:p>
        </p:txBody>
      </p:sp>
    </p:spTree>
    <p:extLst>
      <p:ext uri="{BB962C8B-B14F-4D97-AF65-F5344CB8AC3E}">
        <p14:creationId xmlns:p14="http://schemas.microsoft.com/office/powerpoint/2010/main" val="1042353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1023260"/>
            <a:ext cx="10017120" cy="1288139"/>
          </a:xfrm>
        </p:spPr>
        <p:txBody>
          <a:bodyPr>
            <a:normAutofit fontScale="85000" lnSpcReduction="20000"/>
          </a:bodyPr>
          <a:lstStyle/>
          <a:p>
            <a:r>
              <a:rPr lang="en-US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การยกเลิก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ั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้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้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า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ี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้ (AP)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ต้องด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า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วน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์โห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ลดแบบฟอร์ม “แบบยกเลิก/ ปรับปรุงบัญชี” ที่เว็บไซต์กองคลังและทรัพย์สิน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http://finance.buu.ac.th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กรอกแบบฟอร์มให้ครบถ้วน แล้วส่งมาที่กองคลังและทรัพย์สิน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8DFB40-1825-4898-B6EF-5AF22784A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900" y="2311399"/>
            <a:ext cx="9779000" cy="43815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23A455C-1298-4C88-928F-4BDA2E11FE23}"/>
              </a:ext>
            </a:extLst>
          </p:cNvPr>
          <p:cNvSpPr/>
          <p:nvPr/>
        </p:nvSpPr>
        <p:spPr>
          <a:xfrm>
            <a:off x="2032000" y="4292600"/>
            <a:ext cx="2311400" cy="45720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4395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7" y="1023257"/>
            <a:ext cx="10552305" cy="909050"/>
          </a:xfrm>
        </p:spPr>
        <p:txBody>
          <a:bodyPr>
            <a:normAutofit fontScale="85000" lnSpcReduction="10000"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 การค้นหาเอกสารที่ยังไม่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ในตัวอย่างคือการค้นหา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ที่ยังไม่ได้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Post)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164FD-E40B-4C58-AB3B-873EA82F1D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315"/>
          <a:stretch/>
        </p:blipFill>
        <p:spPr>
          <a:xfrm>
            <a:off x="1089361" y="1806633"/>
            <a:ext cx="10552305" cy="4683377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63FF928-90ED-44A7-9F1D-BC9D221EFA4C}"/>
              </a:ext>
            </a:extLst>
          </p:cNvPr>
          <p:cNvSpPr/>
          <p:nvPr/>
        </p:nvSpPr>
        <p:spPr>
          <a:xfrm>
            <a:off x="5854700" y="5761568"/>
            <a:ext cx="813729" cy="7284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087BCB3-2F81-4FCB-8865-90B185671DCF}"/>
              </a:ext>
            </a:extLst>
          </p:cNvPr>
          <p:cNvSpPr/>
          <p:nvPr/>
        </p:nvSpPr>
        <p:spPr>
          <a:xfrm>
            <a:off x="3375378" y="2730700"/>
            <a:ext cx="4842933" cy="734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D6853F3-667E-4714-8363-BF2F7983EBA6}"/>
              </a:ext>
            </a:extLst>
          </p:cNvPr>
          <p:cNvSpPr/>
          <p:nvPr/>
        </p:nvSpPr>
        <p:spPr>
          <a:xfrm>
            <a:off x="3375377" y="4185061"/>
            <a:ext cx="4842933" cy="73498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F80E68-3720-4697-A047-6752AE0F88A6}"/>
              </a:ext>
            </a:extLst>
          </p:cNvPr>
          <p:cNvSpPr txBox="1"/>
          <p:nvPr/>
        </p:nvSpPr>
        <p:spPr>
          <a:xfrm>
            <a:off x="8585199" y="2288791"/>
            <a:ext cx="30367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หากต้องการค้นหาเอกสาร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RV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ที่ยังไม่ได้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ให้เลือกดังนี้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ชื่อระบบ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AR –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ระบบการเงินรับ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ชื่อโปรแกรม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AR003 –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บันทึกรับเงินแบบไม่มีใบตั้งหนี้</a:t>
            </a:r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D8942929-31D7-4E27-BDE9-766E7887FEFB}"/>
              </a:ext>
            </a:extLst>
          </p:cNvPr>
          <p:cNvCxnSpPr/>
          <p:nvPr/>
        </p:nvCxnSpPr>
        <p:spPr>
          <a:xfrm>
            <a:off x="7155543" y="2953657"/>
            <a:ext cx="1378856" cy="426996"/>
          </a:xfrm>
          <a:prstGeom prst="bentConnector3">
            <a:avLst>
              <a:gd name="adj1" fmla="val 8368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645FDD58-F34E-4C44-A01E-E0946ACE8E12}"/>
              </a:ext>
            </a:extLst>
          </p:cNvPr>
          <p:cNvCxnSpPr/>
          <p:nvPr/>
        </p:nvCxnSpPr>
        <p:spPr>
          <a:xfrm>
            <a:off x="7547429" y="3380653"/>
            <a:ext cx="986970" cy="676090"/>
          </a:xfrm>
          <a:prstGeom prst="bentConnector3">
            <a:avLst>
              <a:gd name="adj1" fmla="val 17647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2243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747488"/>
            <a:ext cx="10017120" cy="729340"/>
          </a:xfrm>
        </p:spPr>
        <p:txBody>
          <a:bodyPr>
            <a:normAutofit/>
          </a:bodyPr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การลบเอกสารที่ยังไม่ Post รายการ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5542EE-D66A-4181-8E5E-7CBE32251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1366837"/>
            <a:ext cx="9220200" cy="549266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92BEBD87-056E-409A-B519-B493BECAA84B}"/>
              </a:ext>
            </a:extLst>
          </p:cNvPr>
          <p:cNvSpPr/>
          <p:nvPr/>
        </p:nvSpPr>
        <p:spPr>
          <a:xfrm>
            <a:off x="1447800" y="6350000"/>
            <a:ext cx="444500" cy="508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977B159-A77F-4B21-9E13-54AC38F6A8E6}"/>
              </a:ext>
            </a:extLst>
          </p:cNvPr>
          <p:cNvSpPr/>
          <p:nvPr/>
        </p:nvSpPr>
        <p:spPr>
          <a:xfrm>
            <a:off x="2463800" y="1701800"/>
            <a:ext cx="444500" cy="508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4A3A47E0-6E7D-47A1-906C-A0BE41D2457E}"/>
              </a:ext>
            </a:extLst>
          </p:cNvPr>
          <p:cNvSpPr/>
          <p:nvPr/>
        </p:nvSpPr>
        <p:spPr>
          <a:xfrm>
            <a:off x="2816921" y="2301944"/>
            <a:ext cx="2491059" cy="508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7741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12493-0A38-40E9-9431-B4B39558D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422" y="170040"/>
            <a:ext cx="10018713" cy="876300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บันทึกตั้งลูกหนี้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AB5618F-09BF-4A1B-803E-52758AC692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943" y="3871175"/>
            <a:ext cx="10384804" cy="1288139"/>
          </a:xfrm>
        </p:spPr>
        <p:txBody>
          <a:bodyPr>
            <a:normAutofit/>
          </a:bodyPr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เจ้าหน้าที่ที่รับผิดชอบด้านการเงินของส่วนงาน/หน่วยงาน บันทึกบัญชีตั้งผู้ว่าจ้างหรือผู้ให้เงินสนับสนุน เป็นลูกหนี้มหาวิทยาลัย และบันทึกรับรู้เป็นรายได้จากการให้บริการวิชาการ หรือรายได้จากการให้บริการวิจัย (เมนูบันทึกตั้งลูกหนี้)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AEF1246-2647-4082-B77E-C24546BC4ED8}"/>
              </a:ext>
            </a:extLst>
          </p:cNvPr>
          <p:cNvSpPr txBox="1">
            <a:spLocks/>
          </p:cNvSpPr>
          <p:nvPr/>
        </p:nvSpPr>
        <p:spPr>
          <a:xfrm>
            <a:off x="1371423" y="5034060"/>
            <a:ext cx="9833596" cy="1724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ประเภทรายการลูกหนี้ - ลูกหนี้ค่าขายสินค้าและบริการของหน่วยงาน-จากบุคคลภายนอก    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xxx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ช่องหมายเหตุ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- ขอให้อธิบายโดยละเอียดดังนี้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บันทึกตั้งลูกหนี้จากการส่งมอบงานโครงการบริการวิชาการ........หรือโครงการวิจัย...................งวดที่........ </a:t>
            </a:r>
            <a:r>
              <a:rPr lang="en-US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สำคัญ</a:t>
            </a:r>
            <a:r>
              <a:rPr lang="en-US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เพราะส่งผลต่อรายงานที่ออกจากระบบ</a:t>
            </a:r>
            <a:r>
              <a:rPr lang="en-US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A24912-5D6C-46FB-B024-65B332CCD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6542" y="929514"/>
            <a:ext cx="8727185" cy="3119637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F71ED72B-F390-407F-A6E4-4365238D8870}"/>
              </a:ext>
            </a:extLst>
          </p:cNvPr>
          <p:cNvSpPr/>
          <p:nvPr/>
        </p:nvSpPr>
        <p:spPr>
          <a:xfrm>
            <a:off x="6378222" y="2178756"/>
            <a:ext cx="3420534" cy="3048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D9F19DC-D80A-4447-814B-753D21F148A4}"/>
              </a:ext>
            </a:extLst>
          </p:cNvPr>
          <p:cNvSpPr/>
          <p:nvPr/>
        </p:nvSpPr>
        <p:spPr>
          <a:xfrm>
            <a:off x="6563338" y="2645622"/>
            <a:ext cx="3235418" cy="30480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8BD227-E632-4DA8-81F7-6C51F78EC84A}"/>
              </a:ext>
            </a:extLst>
          </p:cNvPr>
          <p:cNvSpPr txBox="1">
            <a:spLocks/>
          </p:cNvSpPr>
          <p:nvPr/>
        </p:nvSpPr>
        <p:spPr>
          <a:xfrm>
            <a:off x="1166985" y="-94292"/>
            <a:ext cx="9653593" cy="1288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6046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A7B5030-1E95-4379-B771-E1FD8C0D2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422" y="170040"/>
            <a:ext cx="10018713" cy="876300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บันทึกตั้งลูกหนี้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6EE973-9B0C-461C-9A76-DCC23A445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203" y="1046340"/>
            <a:ext cx="9653593" cy="445085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EC7B352-3C18-4011-AE0F-A1F9889B60F1}"/>
              </a:ext>
            </a:extLst>
          </p:cNvPr>
          <p:cNvSpPr/>
          <p:nvPr/>
        </p:nvSpPr>
        <p:spPr>
          <a:xfrm>
            <a:off x="6378222" y="2133600"/>
            <a:ext cx="4086578" cy="33866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9805F05-9761-461F-BD64-52D27A1B5820}"/>
              </a:ext>
            </a:extLst>
          </p:cNvPr>
          <p:cNvSpPr/>
          <p:nvPr/>
        </p:nvSpPr>
        <p:spPr>
          <a:xfrm>
            <a:off x="6378222" y="2737555"/>
            <a:ext cx="4086578" cy="33866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03555B9-510A-4948-B2AE-D6EC53950823}"/>
              </a:ext>
            </a:extLst>
          </p:cNvPr>
          <p:cNvSpPr txBox="1">
            <a:spLocks/>
          </p:cNvSpPr>
          <p:nvPr/>
        </p:nvSpPr>
        <p:spPr>
          <a:xfrm>
            <a:off x="1784194" y="5370730"/>
            <a:ext cx="10270273" cy="1435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ชื่อบัญชีด้านเครดิต - รายได้จากการให้บริการวิชาการ......			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xxx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                      - รายได้จากการให้บริการวิจัย............			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xxx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คำอธิบายรายการ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2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ให้ใส่เหมือนหมายเหตุ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สำคัญ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เพราะส่งผลต่อรายงานที่ออกจากระบบ</a:t>
            </a:r>
            <a:r>
              <a:rPr lang="en-US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4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2244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การใช้งานระบบบัญชีสามมิติจากที่บ้าน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7" y="206535"/>
            <a:ext cx="10018713" cy="3557451"/>
          </a:xfrm>
        </p:spPr>
        <p:txBody>
          <a:bodyPr>
            <a:noAutofit/>
          </a:bodyPr>
          <a:lstStyle/>
          <a:p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ื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่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า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ถ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า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</a:t>
            </a:r>
            <a:r>
              <a:rPr lang="en-US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ารณ์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การแพร่ระบาดของโรคติดเชื้อไวรัสโค</a:t>
            </a:r>
            <a:r>
              <a:rPr lang="th-TH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โร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นา 2019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COVID-19)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ในช่วงที่ผ่านมา ทำให้หลายส่วนงานต้องทำงานที่บ้าน (</a:t>
            </a:r>
            <a:r>
              <a:rPr lang="th-TH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Work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From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Home) </a:t>
            </a: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DAF0CD-93EC-40EE-BD1A-7FDCF939D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772" y="4065623"/>
            <a:ext cx="6140450" cy="279237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8E30992-D421-4F76-B87A-EB8268E963A0}"/>
              </a:ext>
            </a:extLst>
          </p:cNvPr>
          <p:cNvSpPr txBox="1">
            <a:spLocks/>
          </p:cNvSpPr>
          <p:nvPr/>
        </p:nvSpPr>
        <p:spPr>
          <a:xfrm>
            <a:off x="1484306" y="1520830"/>
            <a:ext cx="10018713" cy="3557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โดยระบบบัญชีสามมิติ สามารถเข้าใช้งานระบบจากที่บ้านได้ สิ่งที่ต้องเตรียมมีดังนี้</a:t>
            </a:r>
          </a:p>
          <a:p>
            <a:pPr lvl="1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โปรแกรม VPN ไว้สำหรับการจำลองเครื่องคอมพิวเตอร์ที่ใช้งานอยู่นอกเครือข่ายมหาวิทยาลัย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บูรพา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เช่นที่บ้านเป็นต้น เสมือนเชื่อมต่ออยู่ภายในมหาวิทยาลัย ทำให้สามารถใช้งานระบบต่าง ๆ ของทางมหาวิทยาลัย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บูรพา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โดยสามารถดาวน์โหลดได้จาก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3"/>
              </a:rPr>
              <a:t>https://vpn.buu.ac.th/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052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การใช้งานระบบบัญชีสามมิติจากที่บ้าน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140179"/>
            <a:ext cx="10018713" cy="2091991"/>
          </a:xfrm>
        </p:spPr>
        <p:txBody>
          <a:bodyPr>
            <a:noAutofit/>
          </a:bodyPr>
          <a:lstStyle/>
          <a:p>
            <a:pPr lvl="1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โปรแกรม </a:t>
            </a:r>
            <a:r>
              <a:rPr lang="th-TH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TeamViewer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ไว้สำหรับให้เจ้าหน้าที่งานพัฒนาระบบบัญชีสามมิติ สามารถเข้าไปตั้งค่าการใช้งานพื้นฐานก่อนเข้าใช้ระบบบัญชีสามมิติ โดยสามารถดาวน์โหลดได้จาก 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https://www.teamviewer.com/th/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</a:p>
          <a:p>
            <a:pPr lvl="1"/>
            <a:r>
              <a:rPr lang="en-US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สำหรับขั้นตอนการติดตั้ง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</a:t>
            </a:r>
            <a:r>
              <a:rPr lang="en-US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ปรแกรม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สามารถสอบถาม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ั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</a:t>
            </a:r>
            <a:r>
              <a:rPr lang="en-US" sz="24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้าหน้าที่งานพัฒนาระบบบัญชีสามมิติได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้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ั</a:t>
            </a:r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</a:t>
            </a:r>
            <a:r>
              <a:rPr lang="en-US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C1A535-B0EB-4D3C-B34B-38DF218CE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033" y="2892778"/>
            <a:ext cx="7867121" cy="397329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950B54B-593C-4716-BA9C-BA3913819995}"/>
              </a:ext>
            </a:extLst>
          </p:cNvPr>
          <p:cNvSpPr/>
          <p:nvPr/>
        </p:nvSpPr>
        <p:spPr>
          <a:xfrm>
            <a:off x="2607733" y="5226756"/>
            <a:ext cx="3578578" cy="824088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53634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241776"/>
            <a:ext cx="10018713" cy="164818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สำหรับการจัดซื้อจัดจ้าง </a:t>
            </a:r>
            <a:r>
              <a:rPr lang="th-TH" sz="2800" b="1" dirty="0">
                <a:highlight>
                  <a:srgbClr val="FFFF00"/>
                </a:highlight>
                <a:latin typeface="TH SarabunPSK" panose="020B0500040200020003" pitchFamily="34" charset="-34"/>
                <a:cs typeface="TH SarabunPSK" panose="020B0500040200020003" pitchFamily="34" charset="-34"/>
              </a:rPr>
              <a:t>(เฉพาะงบลงทุน)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ที่ทำใบสั่งซื้อ/จ้าง ด้วย จะต้องบันทึกวันที่เริ่มสัญญา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หากไม่ได้บันทึก จะไม่สามารถตรวจรับได้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34D95E-A591-4F43-B9B1-A17ACECCC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2488318"/>
            <a:ext cx="9612309" cy="4343501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5B69E1E-BFB0-49DB-8F06-F2208DE78355}"/>
              </a:ext>
            </a:extLst>
          </p:cNvPr>
          <p:cNvSpPr/>
          <p:nvPr/>
        </p:nvSpPr>
        <p:spPr>
          <a:xfrm>
            <a:off x="7416800" y="4154311"/>
            <a:ext cx="2884488" cy="3499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0101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185331"/>
            <a:ext cx="10018713" cy="136595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 การโอนครุภัณฑ์ในระบบบัญชีสามมิติ จะต้องเลือก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วันที่โอนเป็นวันที่ 1-15 ของเดือน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เท่านั้น  </a:t>
            </a:r>
            <a:endParaRPr lang="th-TH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C5E992-48FA-45A2-BE10-81DC97A4E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425" y="2148418"/>
            <a:ext cx="9939438" cy="4150781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FD1D3B3-3CF2-4937-989C-DB475AC043DD}"/>
              </a:ext>
            </a:extLst>
          </p:cNvPr>
          <p:cNvSpPr/>
          <p:nvPr/>
        </p:nvSpPr>
        <p:spPr>
          <a:xfrm>
            <a:off x="2968978" y="3429000"/>
            <a:ext cx="2460978" cy="37535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99959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185331"/>
            <a:ext cx="10018713" cy="162560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การเรียกรายงานตรวจสอบครุภัณฑ์ประจำปี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ต้องเรียกรายงาน ณ วันที่ 30 กันยายน 2564 เท่านั้น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โดยหน้าสำหรับการเรียกรายงาน ให้ไปที่ รายงานระบบบริหารสินทรัพย์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รายงานตรวจสอบครุภัณฑ์ประจำปี</a:t>
            </a:r>
            <a:endParaRPr lang="th-TH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793601-30B7-4E24-A4D7-CDB3DCA71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072"/>
          <a:stretch/>
        </p:blipFill>
        <p:spPr>
          <a:xfrm>
            <a:off x="1685748" y="2937930"/>
            <a:ext cx="9983988" cy="33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3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FCCF-D5B3-4A84-9597-A8C4D254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276" y="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แบบทดสอบก่อนเสวนา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Pre-Test</a:t>
            </a:r>
            <a:endParaRPr lang="th-TH" sz="6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251B94E-6D78-4099-9495-DF653EE135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571" y="1549108"/>
            <a:ext cx="4122124" cy="4122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20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185331"/>
            <a:ext cx="10018713" cy="162560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เมื่อเกิดปัญหาในการใช้งานระบบบัญชีสามมิติ เช่น ระบบค้างเป็นเวลานาน หรือ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กด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รายการแล้วขึ้น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Error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ที่หน้าจอ ผู้ใช้งานระบบบัญชีสามมิติ ต้อง</a:t>
            </a: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ไม่กดปุ่ม </a:t>
            </a:r>
            <a:r>
              <a:rPr lang="en-US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Back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และให้ติดต่อเจ้าหน้าที่ฝ่ายพัฒนาระบบบัญชีสามมิติ เพื่อตรวจสอบข้อมูลและดำเนินการแก้ไขให้ถูกต้อง</a:t>
            </a:r>
            <a:endParaRPr lang="th-TH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678A49-513E-4D51-BD33-1733D18DC2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r="2210" b="35379"/>
          <a:stretch/>
        </p:blipFill>
        <p:spPr>
          <a:xfrm>
            <a:off x="1950616" y="3026288"/>
            <a:ext cx="9249299" cy="3329907"/>
          </a:xfrm>
          <a:prstGeom prst="rect">
            <a:avLst/>
          </a:prstGeom>
        </p:spPr>
      </p:pic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2E92860A-CCB4-41BB-8577-8B4A26EDCB36}"/>
              </a:ext>
            </a:extLst>
          </p:cNvPr>
          <p:cNvSpPr/>
          <p:nvPr/>
        </p:nvSpPr>
        <p:spPr>
          <a:xfrm>
            <a:off x="1440530" y="2622535"/>
            <a:ext cx="1410922" cy="1268682"/>
          </a:xfrm>
          <a:prstGeom prst="mathMultiply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F2CD0A5C-BA48-478B-AA95-3D47CFFF76D8}"/>
              </a:ext>
            </a:extLst>
          </p:cNvPr>
          <p:cNvSpPr/>
          <p:nvPr/>
        </p:nvSpPr>
        <p:spPr>
          <a:xfrm>
            <a:off x="1861407" y="2977565"/>
            <a:ext cx="569168" cy="55862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4623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185331"/>
            <a:ext cx="10018713" cy="863602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การเลือกข้อมูลผู้ขายในระบบบัญชีสามมิติ </a:t>
            </a:r>
            <a:r>
              <a:rPr lang="en-US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กรณีมีชื่อซ้ำในระบบฯ</a:t>
            </a:r>
            <a:r>
              <a:rPr lang="en-US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800" b="1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E0B3E806-85C5-47EA-BF87-F5D3F50799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5324"/>
          <a:stretch/>
        </p:blipFill>
        <p:spPr>
          <a:xfrm>
            <a:off x="1929165" y="2048933"/>
            <a:ext cx="9032346" cy="1578189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A1388E38-51FE-464D-86C1-CA423E9C0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165" y="2048933"/>
            <a:ext cx="9032346" cy="4551260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0FBCC278-21F1-49AC-8444-543E89B86925}"/>
              </a:ext>
            </a:extLst>
          </p:cNvPr>
          <p:cNvSpPr/>
          <p:nvPr/>
        </p:nvSpPr>
        <p:spPr>
          <a:xfrm>
            <a:off x="7917366" y="2754351"/>
            <a:ext cx="2795239" cy="4639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539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2331504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1.เมนูบันทึกจัดทำแผนงบลงทุน กรณีกดปุ่มค้นหาแล้ว ไม่พบงบลงทุนที่ต้องการทำแผน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เลือก แหล่งเงิน, ประเภท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 และประเภทงบลงทุน จากนั้นกดปุ่มบันทึก           ระบบจะสามารถบันทึกแผนงบลงทุนต่อไปได้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B9D8B4-A38D-4A31-978A-A3F04570B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2201" y="2697619"/>
            <a:ext cx="9270517" cy="416911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9515001-3F52-495B-90DF-522B2261EFB4}"/>
              </a:ext>
            </a:extLst>
          </p:cNvPr>
          <p:cNvSpPr/>
          <p:nvPr/>
        </p:nvSpPr>
        <p:spPr>
          <a:xfrm>
            <a:off x="2856089" y="3759200"/>
            <a:ext cx="3397955" cy="304673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29D4262-523F-407A-8CD6-F90006E73796}"/>
              </a:ext>
            </a:extLst>
          </p:cNvPr>
          <p:cNvSpPr/>
          <p:nvPr/>
        </p:nvSpPr>
        <p:spPr>
          <a:xfrm>
            <a:off x="2856089" y="4333042"/>
            <a:ext cx="3397955" cy="56633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2FDD07F-5F8B-4665-8A04-50E6CA0BE5E4}"/>
              </a:ext>
            </a:extLst>
          </p:cNvPr>
          <p:cNvSpPr/>
          <p:nvPr/>
        </p:nvSpPr>
        <p:spPr>
          <a:xfrm>
            <a:off x="3002844" y="3145974"/>
            <a:ext cx="282223" cy="30467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5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2331504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2.กรณีต้องการบันทึกจัดทำแผนงบลงทุน ที่เป็นการโอนเปลี่ยนแปลงงบประมาณ ต้องเลือกประเภท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เลือกประเภท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การทำ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 เป็น "เพิ่มเติมแผน"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ECE65F-CBB5-47AF-ABAC-17E9C7DA8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3601" y="2576158"/>
            <a:ext cx="9520911" cy="392481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7C5D890-944F-4F06-97E7-FF8F43C3192A}"/>
              </a:ext>
            </a:extLst>
          </p:cNvPr>
          <p:cNvSpPr/>
          <p:nvPr/>
        </p:nvSpPr>
        <p:spPr>
          <a:xfrm>
            <a:off x="2844800" y="4240823"/>
            <a:ext cx="3499556" cy="316088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776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2331504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3. กรณีขอเพิ่มข้อมูลผู้ขายก่อน ต้องทำอย่างไร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กรอกแบบฟอร์มข้อมูลหลักผู้ขาย สามารถดาวน์โหลดได้จากเว็บไซต์กองคลังฯ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http://finance.buu.ac.th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 แบบฟอร์ม  สำหรับบุคลากร 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6B2BA-93C3-445F-B8DF-C322179509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078" y="2470242"/>
            <a:ext cx="7349700" cy="338124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D9000FA-DEBF-44C5-872B-51A15CFB1AB8}"/>
              </a:ext>
            </a:extLst>
          </p:cNvPr>
          <p:cNvSpPr/>
          <p:nvPr/>
        </p:nvSpPr>
        <p:spPr>
          <a:xfrm>
            <a:off x="2457885" y="5004817"/>
            <a:ext cx="6787716" cy="729940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5167C37-1162-44B6-BFD0-0AD14B3D4902}"/>
              </a:ext>
            </a:extLst>
          </p:cNvPr>
          <p:cNvSpPr txBox="1">
            <a:spLocks/>
          </p:cNvSpPr>
          <p:nvPr/>
        </p:nvSpPr>
        <p:spPr>
          <a:xfrm>
            <a:off x="1484306" y="5480759"/>
            <a:ext cx="9623961" cy="15738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กรอบแบบฟอร์มให้เรียบร้อยพร้อมแนบเอกสาร </a:t>
            </a:r>
            <a:r>
              <a:rPr lang="th-TH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Scan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ส่งมาทางอีเมล หรือสามารถถ่ายรูปส่งมาทางไลน์ของเจ้าหน้าที่งานพัฒนาระบบบัญชีสามมิติได้</a:t>
            </a:r>
          </a:p>
        </p:txBody>
      </p:sp>
    </p:spTree>
    <p:extLst>
      <p:ext uri="{BB962C8B-B14F-4D97-AF65-F5344CB8AC3E}">
        <p14:creationId xmlns:p14="http://schemas.microsoft.com/office/powerpoint/2010/main" val="219006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2"/>
            <a:ext cx="10018713" cy="399299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4. ต้องการแก้ไขที่อยู่ หรือ เลขประจำตัวผู้เสียภาษี ของผู้มีข้อมูลหลักผู้ขายในระบบบัญชีสามมิติอยู่แล้ว ต้องทำอย่างไร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ติดต่อเจ้าหน้าที่งานพัฒนาระบบบัญชีสามมิติ เบอร์ 2141 อีเมล หรือ ไลน์ของเจ้าหน้าที่ฯ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 หน่วยนับไม่ตรงตามเล่มงบประมาณ ต้องทำอย่างไร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สามารถเปลี่ยนหน่วยนับได้ที่ ปุ่ม... ดังรูป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หากไม่พบหน่วยนับที่ต้องการ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ติดต่อเจ้าหน้าที่งานพัฒนาระบบบัญชีสามมิติ เบอร์ 2141 อีเมล หรือ ไลน์ของเจ้าหน้าที่ฯ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1379FA-CE7A-4820-B8E0-245475AA0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556" y="4095750"/>
            <a:ext cx="7343775" cy="276225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500FED1-E931-4312-AAA5-4769B0B7CF75}"/>
              </a:ext>
            </a:extLst>
          </p:cNvPr>
          <p:cNvSpPr/>
          <p:nvPr/>
        </p:nvSpPr>
        <p:spPr>
          <a:xfrm>
            <a:off x="4831645" y="6457244"/>
            <a:ext cx="440266" cy="40075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0907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240126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6. กรณีจัดซื้อครุภัณฑ์ (แบบมีใบสั่งซื้อ) ระหว่างตรวจรับขึ้นข้อความ “กรุณาระบุ วันที่เริ่มสัญญาที่หน้า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PO001”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ไปที่หน้าบันทึกใบสั่งซื้อ/จ้าง ใส่วันที่เริ่มสัญญา ดังรูป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B1CAE7-FE88-4A23-BCEF-8CFFC33B5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2567341"/>
            <a:ext cx="9499777" cy="429265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5819A3A-311C-4B44-8B68-E2794C038CD4}"/>
              </a:ext>
            </a:extLst>
          </p:cNvPr>
          <p:cNvSpPr/>
          <p:nvPr/>
        </p:nvSpPr>
        <p:spPr>
          <a:xfrm>
            <a:off x="7416800" y="4210756"/>
            <a:ext cx="2850719" cy="345699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6898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4015573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7. เลือกวันที่สิ้นสุดการรับหลักประกันซอง/สัญญา ผิด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ทำบันทึกข้อความขอแก้ไขวันที่สิ้นสุดการรับหลักประกันซอง/สัญญา ส่งมาที่กองคลังและทรัพย์สิน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8. เมื่อตรวจรับงานระหว่างก่อสร้างงวดสุดท้ายแล้วต้องทำอย่างไร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ตรวจสอบยอดเงินงานระหว่างก่อสร้างกับทางบัญชี กองคลังและทรัพย์สิน เมื่อยอดเงินตรงแล้ว ให้ดำเนินการขึ้นทะเบียนงานระหว่างก่อสร้าง ที่หน้า บันทึกรับครุภัณฑ์รอขึ้นทะเบียน ดังรูป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4341CF-017B-4BE8-9AC6-95A3BC117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180" y="4158545"/>
            <a:ext cx="9028859" cy="269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98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5562151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9. ขึ้นทะเบียนครุภัณฑ์ เลือกประเภทค่าเสื่อมราคาผิด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แบ่งเป็น 2 กรณี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กรณีที่ยังไม่คิดค่าเสื่อม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ทำบันทึกข้อความขอแก้ไขประเภทค่าเสื่อมราคา เรียน ผู้อำนวยการกองคลังและทรัพย์สิน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กรณีที่คิดค่าเสื่อมแล้ว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ทำบันทึกข้อความขอแก้ไขประเภทค่าเสื่อมราคา และ บันทึกข้อความขอปรับปรุงบัญชี เรียน ผู้อำนวยการกองคลังและทรัพย์สิน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10. ขึ้นทะเบียนครุภัณฑ์ล่าช้า (งวดบัญชีปิดแล้ว) ต้องดำเนินการอย่างไร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ทำบันทึกข้อความขอเปิดงวดบัญชีเพื่อขึ้นทะเบียนครุภัณฑ์ และอธิบายเหตุผลว่า ทำไมถึง  ขึ้นทะเบียนครุภัณฑ์ไม่ทัน เรียน ผู้อำนวยการกองคลังและทรัพย์สิน</a:t>
            </a:r>
          </a:p>
        </p:txBody>
      </p:sp>
    </p:spTree>
    <p:extLst>
      <p:ext uri="{BB962C8B-B14F-4D97-AF65-F5344CB8AC3E}">
        <p14:creationId xmlns:p14="http://schemas.microsoft.com/office/powerpoint/2010/main" val="326204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188290" cy="5562151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11. จัดซื้อวัสดุไม่เข้าสต๊อก แต่เลือกประเภทรายการเป็นวัสดุเข้าสต๊อก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ทำเบิกออกที่หน้า ขอเบิกวัสดุ ในระบบบริหารสินทรัพย์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12. กรณี ปรับปรุงอาคาร/สิ่งปลูกสร้าง ให้แก่ส่วนงาน/หน่วยงานอื่น 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ทำเรื่องโอนเปลี่ยนแปลงงบประมาณให้ส่วนงานที่เป็นเจ้าของอาคาร/สิ่งปลูกสร้าง นั้น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13. กรณีโอนครุภัณฑ์ ต้องเลือกวันที่อย่างไร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เลือกวันที่ 1-15 ของเดือนเท่านั้น</a:t>
            </a:r>
          </a:p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14. ต้องการยกเลิก ใบ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RV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ทำอย่างไร 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ดาวน์โหลดแบบฟอร์ม “แบบยกเลิก/ ปรับปรุงบัญชี” ที่เว็บไซต์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http://finance.buu.ac.th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กรอกแบบฟอร์ม ส่งมาที่กองคลังและทรัพย์สิน</a:t>
            </a:r>
          </a:p>
        </p:txBody>
      </p:sp>
    </p:spTree>
    <p:extLst>
      <p:ext uri="{BB962C8B-B14F-4D97-AF65-F5344CB8AC3E}">
        <p14:creationId xmlns:p14="http://schemas.microsoft.com/office/powerpoint/2010/main" val="351451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-18144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หัวข้อการเสวนา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0222" y="1540728"/>
            <a:ext cx="10018713" cy="867938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การกันเงินงบประมาณเหลื่อมปี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37145-1FE8-466B-8328-EBA8A4A82B4A}"/>
              </a:ext>
            </a:extLst>
          </p:cNvPr>
          <p:cNvSpPr txBox="1">
            <a:spLocks/>
          </p:cNvSpPr>
          <p:nvPr/>
        </p:nvSpPr>
        <p:spPr>
          <a:xfrm>
            <a:off x="2543679" y="2343616"/>
            <a:ext cx="10018713" cy="867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B49762-4EA1-4A2D-9183-4EEDEE61329D}"/>
              </a:ext>
            </a:extLst>
          </p:cNvPr>
          <p:cNvSpPr txBox="1">
            <a:spLocks/>
          </p:cNvSpPr>
          <p:nvPr/>
        </p:nvSpPr>
        <p:spPr>
          <a:xfrm>
            <a:off x="2543673" y="3256159"/>
            <a:ext cx="10018713" cy="1178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บันทึกตั้งลูกหนี้</a:t>
            </a:r>
          </a:p>
          <a:p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166946-FD6A-4A27-B86B-6BA782DE8F55}"/>
              </a:ext>
            </a:extLst>
          </p:cNvPr>
          <p:cNvSpPr txBox="1">
            <a:spLocks/>
          </p:cNvSpPr>
          <p:nvPr/>
        </p:nvSpPr>
        <p:spPr>
          <a:xfrm>
            <a:off x="2547161" y="3564240"/>
            <a:ext cx="10018713" cy="11783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การใช้งานระบบบัญชีสามมิติจากที่บ้าน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08B948A-E46A-443D-B0F6-817E21ED18FB}"/>
              </a:ext>
            </a:extLst>
          </p:cNvPr>
          <p:cNvSpPr txBox="1">
            <a:spLocks/>
          </p:cNvSpPr>
          <p:nvPr/>
        </p:nvSpPr>
        <p:spPr>
          <a:xfrm>
            <a:off x="2524855" y="4219866"/>
            <a:ext cx="10018713" cy="11931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แจ้งเพื่อทราบ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30EF9D7-4A96-48CF-A980-A7F771507A2D}"/>
              </a:ext>
            </a:extLst>
          </p:cNvPr>
          <p:cNvSpPr txBox="1">
            <a:spLocks/>
          </p:cNvSpPr>
          <p:nvPr/>
        </p:nvSpPr>
        <p:spPr>
          <a:xfrm>
            <a:off x="2514404" y="4725550"/>
            <a:ext cx="10018713" cy="16876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</p:spTree>
    <p:extLst>
      <p:ext uri="{BB962C8B-B14F-4D97-AF65-F5344CB8AC3E}">
        <p14:creationId xmlns:p14="http://schemas.microsoft.com/office/powerpoint/2010/main" val="398346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64443"/>
            <a:ext cx="10018713" cy="6513689"/>
          </a:xfrm>
        </p:spPr>
        <p:txBody>
          <a:bodyPr>
            <a:noAutofit/>
          </a:bodyPr>
          <a:lstStyle/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15. หักภาษี ณ ที่จ่ายผิด และนำส่งภาษีไปแล้ว ดำเนินการอย่างไร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แบ่งเป็น 2 กรณี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กรณีที่หักขาด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จ่ายเพิ่ม ให้กับมหาวิทยาลัย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กรณีที่หักเกิน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จ่ายเพิ่ม กับบริษัทเอง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highlight>
                  <a:srgbClr val="FFFF00"/>
                </a:highlight>
                <a:latin typeface="TH SarabunPSK" panose="020B0500040200020003" pitchFamily="34" charset="-34"/>
                <a:cs typeface="TH SarabunPSK" panose="020B0500040200020003" pitchFamily="34" charset="-34"/>
              </a:rPr>
              <a:t>**ควรตรวจสอบความถูกต้องก่อนนำส่งภาษีทุกครั้ง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16. การปรับปรุงบัญชี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สามารถทำได้ในกรณีใดบ้าง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ทำได้เพียงกรณีเดียวเท่านั้น คือ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 	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กรณีที่ชื่อบัญชี เป็น ค่าใช้จ่าย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กรณีที่พบบ่อย </a:t>
            </a:r>
            <a:r>
              <a:rPr lang="th-TH" sz="28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และไม่สามารถปรับปรุงได้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คือ 	</a:t>
            </a:r>
          </a:p>
          <a:p>
            <a:pPr marL="457200" lvl="1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	- กรณีที่ชื่อเจ้าหนี้ผิด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															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	- กรณีที่ชื่อบัญชี เป็น ครุภัณฑ์/วัสดุ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223492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1419129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17. เข้าระบบบัญชีสามมิติแล้วปรากฏดังภาพ ทำอย่างไร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441820-78CF-4DC4-8801-EB62107F2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844" y="1539356"/>
            <a:ext cx="8610037" cy="531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0560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1419129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วิธีแก้ไข</a:t>
            </a:r>
            <a:endParaRPr lang="th-TH" sz="2800" b="1" u="sng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A930C3-8655-46C4-87F2-E46AEF404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012" y="1505488"/>
            <a:ext cx="9891862" cy="522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5218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1419129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18. กรณีเลือกชื่อบัญชี ในหน้าค้นหาเลขที่บัญชีไม่ได้ ทำอย่างไร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A358C-6690-48B1-860C-3AA1074EB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3279" y="1628422"/>
            <a:ext cx="10079830" cy="398215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FCCF536-AB23-41D8-914B-DF055D958C96}"/>
              </a:ext>
            </a:extLst>
          </p:cNvPr>
          <p:cNvSpPr/>
          <p:nvPr/>
        </p:nvSpPr>
        <p:spPr>
          <a:xfrm>
            <a:off x="3138311" y="2370667"/>
            <a:ext cx="3691467" cy="338666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652934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590293"/>
            <a:ext cx="10018713" cy="1419129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วิธีแก้ไข</a:t>
            </a:r>
            <a:endParaRPr lang="th-TH" sz="2800" b="1" u="sng" dirty="0">
              <a:solidFill>
                <a:srgbClr val="FF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121E69-8B2B-4939-8F90-380920A8E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173" y="1505489"/>
            <a:ext cx="3143250" cy="3905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79B0AD-C3B6-4F68-9D2F-CA1A9AAD2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2423" y="1505489"/>
            <a:ext cx="3895725" cy="51149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0BE456B-4D04-4F07-A0BD-ACD462B50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8148" y="1505489"/>
            <a:ext cx="3876675" cy="50768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1248451-A073-4AF7-84FC-F7B4F843BFA3}"/>
              </a:ext>
            </a:extLst>
          </p:cNvPr>
          <p:cNvSpPr txBox="1"/>
          <p:nvPr/>
        </p:nvSpPr>
        <p:spPr>
          <a:xfrm>
            <a:off x="3873853" y="1367591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1EC1B7E-314A-4FDF-B188-EE4ED8B94E4D}"/>
              </a:ext>
            </a:extLst>
          </p:cNvPr>
          <p:cNvSpPr/>
          <p:nvPr/>
        </p:nvSpPr>
        <p:spPr>
          <a:xfrm>
            <a:off x="3873853" y="1715911"/>
            <a:ext cx="291747" cy="29351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89EB3D4-9662-4BD5-90C2-30C00DB485D0}"/>
              </a:ext>
            </a:extLst>
          </p:cNvPr>
          <p:cNvSpPr/>
          <p:nvPr/>
        </p:nvSpPr>
        <p:spPr>
          <a:xfrm>
            <a:off x="1279173" y="4436533"/>
            <a:ext cx="2886427" cy="29351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A5F7DE3-9F75-41B7-B2B7-94EA78A4D524}"/>
              </a:ext>
            </a:extLst>
          </p:cNvPr>
          <p:cNvSpPr/>
          <p:nvPr/>
        </p:nvSpPr>
        <p:spPr>
          <a:xfrm>
            <a:off x="4929364" y="1794210"/>
            <a:ext cx="523169" cy="32810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0A29C3F-4386-4212-A925-22308DE1DD3C}"/>
              </a:ext>
            </a:extLst>
          </p:cNvPr>
          <p:cNvSpPr/>
          <p:nvPr/>
        </p:nvSpPr>
        <p:spPr>
          <a:xfrm>
            <a:off x="6084711" y="2484857"/>
            <a:ext cx="677333" cy="55185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2E44A31-A630-47F1-B605-BD5CF1091E1A}"/>
              </a:ext>
            </a:extLst>
          </p:cNvPr>
          <p:cNvSpPr/>
          <p:nvPr/>
        </p:nvSpPr>
        <p:spPr>
          <a:xfrm>
            <a:off x="6129866" y="5538501"/>
            <a:ext cx="1964267" cy="354299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DAF2892-6A8B-4112-BAE9-75513DDBDD27}"/>
              </a:ext>
            </a:extLst>
          </p:cNvPr>
          <p:cNvSpPr/>
          <p:nvPr/>
        </p:nvSpPr>
        <p:spPr>
          <a:xfrm>
            <a:off x="4739571" y="4268892"/>
            <a:ext cx="385586" cy="77724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6735F3B-7A81-45EF-91FF-0A6D855CA81E}"/>
              </a:ext>
            </a:extLst>
          </p:cNvPr>
          <p:cNvSpPr/>
          <p:nvPr/>
        </p:nvSpPr>
        <p:spPr>
          <a:xfrm>
            <a:off x="7510993" y="6267707"/>
            <a:ext cx="729896" cy="314607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76CC238-F1CF-4B03-9A7E-59FBB7E504A9}"/>
              </a:ext>
            </a:extLst>
          </p:cNvPr>
          <p:cNvSpPr/>
          <p:nvPr/>
        </p:nvSpPr>
        <p:spPr>
          <a:xfrm>
            <a:off x="8542163" y="2465695"/>
            <a:ext cx="677333" cy="55185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32794BA-500B-4DD8-BEA7-A83177B69372}"/>
              </a:ext>
            </a:extLst>
          </p:cNvPr>
          <p:cNvSpPr/>
          <p:nvPr/>
        </p:nvSpPr>
        <p:spPr>
          <a:xfrm>
            <a:off x="8630713" y="4268891"/>
            <a:ext cx="385586" cy="77724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6B17C8B-6464-4D19-9CE2-335221219396}"/>
              </a:ext>
            </a:extLst>
          </p:cNvPr>
          <p:cNvSpPr/>
          <p:nvPr/>
        </p:nvSpPr>
        <p:spPr>
          <a:xfrm>
            <a:off x="11406718" y="6245128"/>
            <a:ext cx="729896" cy="314607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F3331B5-CCDB-4297-871E-1EF4A8986579}"/>
              </a:ext>
            </a:extLst>
          </p:cNvPr>
          <p:cNvSpPr/>
          <p:nvPr/>
        </p:nvSpPr>
        <p:spPr>
          <a:xfrm>
            <a:off x="9866845" y="6245127"/>
            <a:ext cx="729896" cy="314607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28AB6F5-FAF1-4223-9538-5CB0AD30F9E8}"/>
              </a:ext>
            </a:extLst>
          </p:cNvPr>
          <p:cNvSpPr txBox="1"/>
          <p:nvPr/>
        </p:nvSpPr>
        <p:spPr>
          <a:xfrm>
            <a:off x="987426" y="4273608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DB5878-8CEA-4393-8E93-81974D2F13FB}"/>
              </a:ext>
            </a:extLst>
          </p:cNvPr>
          <p:cNvSpPr txBox="1"/>
          <p:nvPr/>
        </p:nvSpPr>
        <p:spPr>
          <a:xfrm>
            <a:off x="5306659" y="1442297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BC2E52-EA7C-433A-B454-2657F7A4FD5C}"/>
              </a:ext>
            </a:extLst>
          </p:cNvPr>
          <p:cNvSpPr txBox="1"/>
          <p:nvPr/>
        </p:nvSpPr>
        <p:spPr>
          <a:xfrm>
            <a:off x="6727120" y="2484857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4C09B4-257E-40EB-9535-5103638549C9}"/>
              </a:ext>
            </a:extLst>
          </p:cNvPr>
          <p:cNvSpPr txBox="1"/>
          <p:nvPr/>
        </p:nvSpPr>
        <p:spPr>
          <a:xfrm>
            <a:off x="5865811" y="5431135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2EDA06E-71FE-4D44-A864-F94439376067}"/>
              </a:ext>
            </a:extLst>
          </p:cNvPr>
          <p:cNvSpPr txBox="1"/>
          <p:nvPr/>
        </p:nvSpPr>
        <p:spPr>
          <a:xfrm>
            <a:off x="5083092" y="4436533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5D45052-24B4-4385-883E-48E2D33A583B}"/>
              </a:ext>
            </a:extLst>
          </p:cNvPr>
          <p:cNvSpPr txBox="1"/>
          <p:nvPr/>
        </p:nvSpPr>
        <p:spPr>
          <a:xfrm>
            <a:off x="9183684" y="2446659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8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67771E8-3158-479F-8D4A-6B3E672E1655}"/>
              </a:ext>
            </a:extLst>
          </p:cNvPr>
          <p:cNvSpPr txBox="1"/>
          <p:nvPr/>
        </p:nvSpPr>
        <p:spPr>
          <a:xfrm>
            <a:off x="9016299" y="4459874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E5A49F-8859-4690-89A0-2FAD1DA41AD7}"/>
              </a:ext>
            </a:extLst>
          </p:cNvPr>
          <p:cNvSpPr txBox="1"/>
          <p:nvPr/>
        </p:nvSpPr>
        <p:spPr>
          <a:xfrm>
            <a:off x="7730067" y="5912437"/>
            <a:ext cx="29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2ADD1E-FADA-4C31-ADC2-D5ADDF69029B}"/>
              </a:ext>
            </a:extLst>
          </p:cNvPr>
          <p:cNvSpPr txBox="1"/>
          <p:nvPr/>
        </p:nvSpPr>
        <p:spPr>
          <a:xfrm>
            <a:off x="11548533" y="5892800"/>
            <a:ext cx="50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14CEBC4-4F26-4556-BD32-A828CC0A9325}"/>
              </a:ext>
            </a:extLst>
          </p:cNvPr>
          <p:cNvSpPr txBox="1"/>
          <p:nvPr/>
        </p:nvSpPr>
        <p:spPr>
          <a:xfrm>
            <a:off x="10035026" y="5878527"/>
            <a:ext cx="500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519804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6" y="795924"/>
            <a:ext cx="10018713" cy="220692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19. กรณีที่เกิดปัญหา ทำให้ไม่สามารถปริ้นรายงานออกจากระบบได้ ส่วนงานสามารถปริ้นท์รายงานย้อนหลังได้หรือไม่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สามารถทำได้ แต่มีเงื่อนไขคือ ต้องปริ้นท์รายงานย้อนหลังภายในวันที่ทำรายการ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77F4C-60B8-4700-B462-ECC8A9271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725" y="2665060"/>
            <a:ext cx="8946925" cy="3803474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DC1929-9285-46FB-AB9A-6D182E5BD870}"/>
              </a:ext>
            </a:extLst>
          </p:cNvPr>
          <p:cNvSpPr/>
          <p:nvPr/>
        </p:nvSpPr>
        <p:spPr>
          <a:xfrm>
            <a:off x="6310489" y="6254045"/>
            <a:ext cx="1761067" cy="4176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2B0639-0D0C-43F0-A2F9-61D547149BAF}"/>
              </a:ext>
            </a:extLst>
          </p:cNvPr>
          <p:cNvSpPr/>
          <p:nvPr/>
        </p:nvSpPr>
        <p:spPr>
          <a:xfrm>
            <a:off x="4651022" y="3429000"/>
            <a:ext cx="4143022" cy="815622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71C0489-B996-4CDE-BE78-D3B8D5B2FF52}"/>
              </a:ext>
            </a:extLst>
          </p:cNvPr>
          <p:cNvSpPr/>
          <p:nvPr/>
        </p:nvSpPr>
        <p:spPr>
          <a:xfrm>
            <a:off x="4425244" y="3101621"/>
            <a:ext cx="304799" cy="31608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6ECAF4-8BE9-424D-A55C-4FCD435CF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795" y="2666096"/>
            <a:ext cx="2042930" cy="3801401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D65913C-1859-457D-9DE2-D14030998765}"/>
              </a:ext>
            </a:extLst>
          </p:cNvPr>
          <p:cNvSpPr/>
          <p:nvPr/>
        </p:nvSpPr>
        <p:spPr>
          <a:xfrm>
            <a:off x="929214" y="5587857"/>
            <a:ext cx="1813986" cy="327521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4922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6" y="-24711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ปัญหาที่พบบ่อย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5" y="259593"/>
            <a:ext cx="10018713" cy="3714530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20. กรณีที่ต้องการยกเลิก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ที่เป็นการจัดซื้อครุภัณฑ์ และขึ้นทะเบียนครุภัณฑ์แล้ว ต้องทำอย่างไร</a:t>
            </a:r>
          </a:p>
          <a:p>
            <a:pPr marL="457200" lvl="1" indent="0">
              <a:buNone/>
            </a:pPr>
            <a:r>
              <a:rPr lang="th-TH" sz="2800" b="1" u="sng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ตอบ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ต้องยกเลิกการขึ้นทะเบียนครุภัณฑ์ก่อน ถึงจะสามารถยกเลิก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 โดยการกรอกแบบฟอร์ม  “แบบยกเลิก/ ปรับปรุงบัญชี” และให้แนบเลขที่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AS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มาพร้อม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ได้เลย</a:t>
            </a:r>
          </a:p>
        </p:txBody>
      </p:sp>
    </p:spTree>
    <p:extLst>
      <p:ext uri="{BB962C8B-B14F-4D97-AF65-F5344CB8AC3E}">
        <p14:creationId xmlns:p14="http://schemas.microsoft.com/office/powerpoint/2010/main" val="79889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FCCF-D5B3-4A84-9597-A8C4D254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5600" y="222955"/>
            <a:ext cx="10018713" cy="1752599"/>
          </a:xfrm>
        </p:spPr>
        <p:txBody>
          <a:bodyPr/>
          <a:lstStyle/>
          <a:p>
            <a:r>
              <a:rPr lang="th-TH" b="1" dirty="0"/>
              <a:t>แบบทดสอบหลังเสวนา</a:t>
            </a:r>
            <a:r>
              <a:rPr lang="th-TH" dirty="0"/>
              <a:t> </a:t>
            </a:r>
            <a:r>
              <a:rPr lang="en-US" dirty="0"/>
              <a:t>Post-Test</a:t>
            </a:r>
            <a:endParaRPr lang="th-TH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91AA53-5E09-4C50-A40B-10C4F4E74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44" y="1612900"/>
            <a:ext cx="3632200" cy="36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279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FCCF-D5B3-4A84-9597-A8C4D254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แบบสอบถามความพึงพอใจ</a:t>
            </a:r>
            <a:endParaRPr lang="th-TH" sz="6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7FE76635-57FB-422E-A63D-6F4E5DBA244A}"/>
              </a:ext>
            </a:extLst>
          </p:cNvPr>
          <p:cNvSpPr txBox="1">
            <a:spLocks/>
          </p:cNvSpPr>
          <p:nvPr/>
        </p:nvSpPr>
        <p:spPr>
          <a:xfrm>
            <a:off x="2913619" y="4516967"/>
            <a:ext cx="5838802" cy="15889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Font typeface="Arial"/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แบบสอบถามความพึงพอใจผู้เข้ารับการเสวนา โครงการเสวนาระบบบัญชีสามมิติและงานบัญชี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0C7EB03-F0C0-42AA-8A73-C9CB6FAD5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8981" y="1486345"/>
            <a:ext cx="3162823" cy="3162823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C896F6B-4182-4DE9-9DDA-18E801F71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221" y="1404376"/>
            <a:ext cx="3326760" cy="332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4736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FCCF-D5B3-4A84-9597-A8C4D254A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643" y="0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แบบสอบถามความพึงพอใจ</a:t>
            </a:r>
            <a:endParaRPr lang="th-TH" sz="6000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1ACC4D7-4A78-4952-A4CD-CE4F3B26A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0632" y="4519788"/>
            <a:ext cx="5484831" cy="1588909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แบบสอบถามสำรวจความพึงพอใจเกี่ยวกับการให้บริการของเจ้าหน้าที่ระบบบัญชีสามมิติ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C4A926B-2669-4F35-A44B-1CA70D55E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1752599"/>
            <a:ext cx="4095750" cy="264160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48302BA-22B9-4220-9AB2-58F4F6F24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38" y="1485689"/>
            <a:ext cx="3301009" cy="3301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300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การกันเงินงบประมาณเหลื่อมปี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330637"/>
            <a:ext cx="10018713" cy="1371598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กันเงินแบบมีหนี้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(PO)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97BF5C-3E1A-44DF-A4ED-BF18F1896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08" y="1916338"/>
            <a:ext cx="9822321" cy="494158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5253C9F-14A5-46E0-BBE7-3BF5F779A1FC}"/>
              </a:ext>
            </a:extLst>
          </p:cNvPr>
          <p:cNvSpPr/>
          <p:nvPr/>
        </p:nvSpPr>
        <p:spPr>
          <a:xfrm>
            <a:off x="2162629" y="3526972"/>
            <a:ext cx="3396342" cy="3338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F1318D2-963C-4704-AAA4-186F7873356B}"/>
              </a:ext>
            </a:extLst>
          </p:cNvPr>
          <p:cNvSpPr/>
          <p:nvPr/>
        </p:nvSpPr>
        <p:spPr>
          <a:xfrm>
            <a:off x="6858001" y="3171372"/>
            <a:ext cx="2764970" cy="68942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418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ช่วงถาม-ตอบ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00F227-50D6-4574-A787-A20C36CD4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424" y="1586524"/>
            <a:ext cx="4940479" cy="444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65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08" y="27121"/>
            <a:ext cx="10018713" cy="1752599"/>
          </a:xfrm>
        </p:spPr>
        <p:txBody>
          <a:bodyPr>
            <a:normAutofit/>
          </a:bodyPr>
          <a:lstStyle/>
          <a:p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การกันเงินงบประมาณเหลื่อมปี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8" y="1330637"/>
            <a:ext cx="10018713" cy="1371598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กันเงินแบบไม่มีหนี้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แบบไม่มี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PO)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711332-0ED9-4D98-81E5-CC7F26921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308" y="1939692"/>
            <a:ext cx="10416790" cy="4918307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3F3C818-96A4-4F04-93FF-12FFA3ED478B}"/>
              </a:ext>
            </a:extLst>
          </p:cNvPr>
          <p:cNvSpPr/>
          <p:nvPr/>
        </p:nvSpPr>
        <p:spPr>
          <a:xfrm>
            <a:off x="3062514" y="4971143"/>
            <a:ext cx="3630189" cy="55622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EDBFF23-0FF0-43C2-9FF8-16F89F3E2D0F}"/>
              </a:ext>
            </a:extLst>
          </p:cNvPr>
          <p:cNvSpPr/>
          <p:nvPr/>
        </p:nvSpPr>
        <p:spPr>
          <a:xfrm>
            <a:off x="7481806" y="4990335"/>
            <a:ext cx="3630189" cy="556220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4942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4979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159118F-921B-4C42-9DEA-A4887765CC70}"/>
              </a:ext>
            </a:extLst>
          </p:cNvPr>
          <p:cNvSpPr txBox="1">
            <a:spLocks/>
          </p:cNvSpPr>
          <p:nvPr/>
        </p:nvSpPr>
        <p:spPr>
          <a:xfrm>
            <a:off x="1508202" y="15659"/>
            <a:ext cx="10337800" cy="5051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ทุกสิ้นปีงบประมาณ จะมีการติดตามเอกสารใบตั้งเจ้าหนี้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ใบขอซื้อ/จ้าง/อนุมัติเบิก (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PR)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คงค้างในระบบ และเอกสารที่ยังไม่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 เพื่อทำการปิดและคืนงบประมาณสู่ระบบ</a:t>
            </a:r>
          </a:p>
          <a:p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ED6AE8-9740-4955-815F-61AF2ACD00E8}"/>
              </a:ext>
            </a:extLst>
          </p:cNvPr>
          <p:cNvSpPr txBox="1">
            <a:spLocks/>
          </p:cNvSpPr>
          <p:nvPr/>
        </p:nvSpPr>
        <p:spPr>
          <a:xfrm>
            <a:off x="1508202" y="751640"/>
            <a:ext cx="10337800" cy="5051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 สามารถตรวจสอบได้ที่ </a:t>
            </a:r>
          </a:p>
          <a:p>
            <a:pPr marL="0" indent="0">
              <a:buNone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รายงานระบบงบประมาณ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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รายงานยอดคงเหลืองบประมาณรายจ่าย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747B11-C2BF-4A90-AEAA-4862536C4F35}"/>
              </a:ext>
            </a:extLst>
          </p:cNvPr>
          <p:cNvSpPr txBox="1">
            <a:spLocks/>
          </p:cNvSpPr>
          <p:nvPr/>
        </p:nvSpPr>
        <p:spPr>
          <a:xfrm>
            <a:off x="1508202" y="2223601"/>
            <a:ext cx="10337800" cy="5051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  <a:sym typeface="Wingdings" panose="05000000000000000000" pitchFamily="2" charset="2"/>
            </a:endParaRP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เอกสารที่ยังไม่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Post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รายการ สามารถตรวจสอบได้ที่ </a:t>
            </a:r>
          </a:p>
          <a:p>
            <a:pPr marL="0" indent="0">
              <a:buNone/>
            </a:pP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ปริ้นท์รายงานย้อนหลัง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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รายงานเอกสารที่ยังไม่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Post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รายการ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4951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7" y="1023261"/>
            <a:ext cx="10018713" cy="909050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 รายงานยอดคงเหลืองบประมาณรายจ่าย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ส่วนของ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AE4BE4-E685-4FBC-AF47-6AD49FD80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997" y="1932311"/>
            <a:ext cx="11140003" cy="456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44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7" y="1023267"/>
            <a:ext cx="10018713" cy="909050"/>
          </a:xfrm>
        </p:spPr>
        <p:txBody>
          <a:bodyPr>
            <a:normAutofit/>
          </a:bodyPr>
          <a:lstStyle/>
          <a:p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 รายงานยอดคงเหลืองบประมาณรายจ่าย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ส่วนของ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AP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th-TH" sz="3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B289F7-147E-4BE5-9159-6A50F1B0F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801" y="1932317"/>
            <a:ext cx="10471723" cy="459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5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11B61-1418-4D9C-B1B4-B3A4930F1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72141"/>
            <a:ext cx="12192000" cy="1752599"/>
          </a:xfrm>
        </p:spPr>
        <p:txBody>
          <a:bodyPr>
            <a:normAutofit/>
          </a:bodyPr>
          <a:lstStyle/>
          <a:p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การตรวจสอบ </a:t>
            </a:r>
            <a:r>
              <a:rPr lang="en-US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PR , AP </a:t>
            </a:r>
            <a:r>
              <a:rPr lang="th-TH" sz="4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คงค้าง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C0B86-E11A-4B5A-A744-38EE14A58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07" y="868818"/>
            <a:ext cx="9653593" cy="128813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การปิดใบขอซื้อ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จ้าง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  <a:r>
              <a:rPr lang="en-US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อนุมัติเบิก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(PR)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้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ง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ี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่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8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ระบบจัดซื้อจัดจ้าง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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  <a:sym typeface="Wingdings" panose="05000000000000000000" pitchFamily="2" charset="2"/>
              </a:rPr>
              <a:t>บันทึกปิดใบขอซื้อ/จ้าง/อนุมัติเบิก</a:t>
            </a:r>
            <a:endParaRPr lang="th-TH" sz="2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472005-7413-408D-8A14-1FE2677BD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187574"/>
            <a:ext cx="10527390" cy="467042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2A67D1C-7B12-4472-9800-016A8639764F}"/>
              </a:ext>
            </a:extLst>
          </p:cNvPr>
          <p:cNvSpPr/>
          <p:nvPr/>
        </p:nvSpPr>
        <p:spPr>
          <a:xfrm>
            <a:off x="1717675" y="2187575"/>
            <a:ext cx="1571625" cy="2476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319EBBE-6AF5-4860-963A-9C020D0F42CF}"/>
              </a:ext>
            </a:extLst>
          </p:cNvPr>
          <p:cNvSpPr/>
          <p:nvPr/>
        </p:nvSpPr>
        <p:spPr>
          <a:xfrm>
            <a:off x="1484307" y="3784599"/>
            <a:ext cx="4459293" cy="4572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87A450C-1841-44AE-9AC3-C6307269E05B}"/>
              </a:ext>
            </a:extLst>
          </p:cNvPr>
          <p:cNvSpPr/>
          <p:nvPr/>
        </p:nvSpPr>
        <p:spPr>
          <a:xfrm>
            <a:off x="2503487" y="4546602"/>
            <a:ext cx="3440113" cy="10445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69980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2245</TotalTime>
  <Words>1942</Words>
  <Application>Microsoft Office PowerPoint</Application>
  <PresentationFormat>แบบจอกว้าง</PresentationFormat>
  <Paragraphs>149</Paragraphs>
  <Slides>40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40</vt:i4>
      </vt:variant>
    </vt:vector>
  </HeadingPairs>
  <TitlesOfParts>
    <vt:vector size="49" baseType="lpstr">
      <vt:lpstr>Arial</vt:lpstr>
      <vt:lpstr>Calibri</vt:lpstr>
      <vt:lpstr>Corbel</vt:lpstr>
      <vt:lpstr>Cordia New</vt:lpstr>
      <vt:lpstr>DilleniaUPC</vt:lpstr>
      <vt:lpstr>TH SarabunIT๙</vt:lpstr>
      <vt:lpstr>TH SarabunPSK</vt:lpstr>
      <vt:lpstr>Wingdings</vt:lpstr>
      <vt:lpstr>Parallax</vt:lpstr>
      <vt:lpstr>เสวนาระบบบัญชีสามมิติ  ปีงบประมาณ 2564</vt:lpstr>
      <vt:lpstr>แบบทดสอบก่อนเสวนา Pre-Test</vt:lpstr>
      <vt:lpstr>หัวข้อการเสวนา</vt:lpstr>
      <vt:lpstr>การกันเงินงบประมาณเหลื่อมปี</vt:lpstr>
      <vt:lpstr>การกันเงินงบประมาณเหลื่อมปี</vt:lpstr>
      <vt:lpstr>การตรวจสอบ PR , AP คงค้าง</vt:lpstr>
      <vt:lpstr>การตรวจสอบ PR , AP คงค้าง</vt:lpstr>
      <vt:lpstr>การตรวจสอบ PR , AP คงค้าง</vt:lpstr>
      <vt:lpstr>การตรวจสอบ PR , AP คงค้าง</vt:lpstr>
      <vt:lpstr>การตรวจสอบ PR , AP คงค้าง</vt:lpstr>
      <vt:lpstr>การตรวจสอบ PR , AP คงค้าง</vt:lpstr>
      <vt:lpstr>การตรวจสอบ PR , AP คงค้าง</vt:lpstr>
      <vt:lpstr>บันทึกตั้งลูกหนี้</vt:lpstr>
      <vt:lpstr>บันทึกตั้งลูกหนี้</vt:lpstr>
      <vt:lpstr>การใช้งานระบบบัญชีสามมิติจากที่บ้าน</vt:lpstr>
      <vt:lpstr>การใช้งานระบบบัญชีสามมิติจากที่บ้าน</vt:lpstr>
      <vt:lpstr>แจ้งเพื่อทราบ</vt:lpstr>
      <vt:lpstr>แจ้งเพื่อทราบ</vt:lpstr>
      <vt:lpstr>แจ้งเพื่อทราบ</vt:lpstr>
      <vt:lpstr>แจ้งเพื่อทราบ</vt:lpstr>
      <vt:lpstr>แจ้งเพื่อทราบ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ปัญหาที่พบบ่อย</vt:lpstr>
      <vt:lpstr>แบบทดสอบหลังเสวนา Post-Test</vt:lpstr>
      <vt:lpstr>แบบสอบถามความพึงพอใจ</vt:lpstr>
      <vt:lpstr>แบบสอบถามความพึงพอใจ</vt:lpstr>
      <vt:lpstr>ช่วงถาม-ตอบ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เสวนาระบบบัญชีสามมิติ 2564</dc:title>
  <dc:creator>BUU</dc:creator>
  <cp:lastModifiedBy>Lenovo</cp:lastModifiedBy>
  <cp:revision>99</cp:revision>
  <dcterms:created xsi:type="dcterms:W3CDTF">2021-08-16T04:14:13Z</dcterms:created>
  <dcterms:modified xsi:type="dcterms:W3CDTF">2021-09-20T03:05:58Z</dcterms:modified>
</cp:coreProperties>
</file>