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Default Extension="crdownload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1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4" r:id="rId3"/>
    <p:sldId id="257" r:id="rId4"/>
    <p:sldId id="283" r:id="rId5"/>
    <p:sldId id="258" r:id="rId6"/>
    <p:sldId id="259" r:id="rId7"/>
    <p:sldId id="260" r:id="rId8"/>
    <p:sldId id="262" r:id="rId9"/>
    <p:sldId id="280" r:id="rId10"/>
    <p:sldId id="28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8" r:id="rId25"/>
    <p:sldId id="296" r:id="rId26"/>
    <p:sldId id="282" r:id="rId27"/>
    <p:sldId id="285" r:id="rId28"/>
    <p:sldId id="287" r:id="rId29"/>
    <p:sldId id="261" r:id="rId30"/>
    <p:sldId id="288" r:id="rId31"/>
    <p:sldId id="289" r:id="rId32"/>
    <p:sldId id="290" r:id="rId33"/>
    <p:sldId id="292" r:id="rId34"/>
    <p:sldId id="293" r:id="rId35"/>
    <p:sldId id="295" r:id="rId36"/>
    <p:sldId id="279" r:id="rId37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6" d="100"/>
          <a:sy n="56" d="100"/>
        </p:scale>
        <p:origin x="73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C8D6D-40F8-4324-B248-40B147B6E9A9}" type="doc">
      <dgm:prSet loTypeId="urn:microsoft.com/office/officeart/2005/8/layout/vList3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99BD4621-50C5-4BAA-B071-145E942204D1}">
      <dgm:prSet phldrT="[Text]" custT="1"/>
      <dgm:spPr/>
      <dgm:t>
        <a:bodyPr/>
        <a:lstStyle/>
        <a:p>
          <a:r>
            <a:rPr lang="th-TH" sz="44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การเตรียมความพร้อมก่อนสิ้นปีงบประมาณ</a:t>
          </a:r>
          <a:endParaRPr lang="en-US" sz="44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3E9373C-B51C-4291-9FC1-4DBD72769C42}" type="parTrans" cxnId="{9150ACF6-89CF-4ED0-AFA4-ED97AE625FF7}">
      <dgm:prSet/>
      <dgm:spPr/>
      <dgm:t>
        <a:bodyPr/>
        <a:lstStyle/>
        <a:p>
          <a:endParaRPr lang="en-US"/>
        </a:p>
      </dgm:t>
    </dgm:pt>
    <dgm:pt modelId="{5DEFF239-B70F-4F7F-90E0-7DF8BB43761A}" type="sibTrans" cxnId="{9150ACF6-89CF-4ED0-AFA4-ED97AE625FF7}">
      <dgm:prSet/>
      <dgm:spPr/>
      <dgm:t>
        <a:bodyPr/>
        <a:lstStyle/>
        <a:p>
          <a:endParaRPr lang="en-US"/>
        </a:p>
      </dgm:t>
    </dgm:pt>
    <dgm:pt modelId="{B9033B86-EC38-48B3-814D-F5C2E62078DA}">
      <dgm:prSet phldrT="[Text]" custT="1"/>
      <dgm:spPr/>
      <dgm:t>
        <a:bodyPr/>
        <a:lstStyle/>
        <a:p>
          <a:r>
            <a:rPr lang="th-TH" sz="44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รายได้โครงการบริการวิชาการ และรายได้โครงการวิจัย</a:t>
          </a:r>
          <a:endParaRPr lang="en-US" sz="44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EA488C1-B8EC-45E3-ADD6-5650259D102C}" type="parTrans" cxnId="{D0DB837E-7B5C-4A81-9C43-C2DA1581ACB0}">
      <dgm:prSet/>
      <dgm:spPr/>
      <dgm:t>
        <a:bodyPr/>
        <a:lstStyle/>
        <a:p>
          <a:endParaRPr lang="en-US"/>
        </a:p>
      </dgm:t>
    </dgm:pt>
    <dgm:pt modelId="{8830E5E2-3318-454B-9AFB-A797DF53D6E8}" type="sibTrans" cxnId="{D0DB837E-7B5C-4A81-9C43-C2DA1581ACB0}">
      <dgm:prSet/>
      <dgm:spPr/>
      <dgm:t>
        <a:bodyPr/>
        <a:lstStyle/>
        <a:p>
          <a:endParaRPr lang="en-US"/>
        </a:p>
      </dgm:t>
    </dgm:pt>
    <dgm:pt modelId="{11073259-5E65-4C36-9CA9-7F9A25033130}">
      <dgm:prSet phldrT="[Text]"/>
      <dgm:spPr/>
      <dgm:t>
        <a:bodyPr/>
        <a:lstStyle/>
        <a:p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แนวปฏิบัติเกี่ยวกับประกาศคณะกรรมการสวัสดิการมหาวิทยาลัยบูรพา</a:t>
          </a:r>
          <a:endParaRPr lang="en-US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7E4A044-BC9C-4437-AA99-0D21B471E513}" type="parTrans" cxnId="{DA3AA5F7-4368-41F0-B329-2503EB5B90A7}">
      <dgm:prSet/>
      <dgm:spPr/>
      <dgm:t>
        <a:bodyPr/>
        <a:lstStyle/>
        <a:p>
          <a:endParaRPr lang="th-TH"/>
        </a:p>
      </dgm:t>
    </dgm:pt>
    <dgm:pt modelId="{054A915B-23CE-4E4F-BFB3-C2679118452C}" type="sibTrans" cxnId="{DA3AA5F7-4368-41F0-B329-2503EB5B90A7}">
      <dgm:prSet/>
      <dgm:spPr/>
      <dgm:t>
        <a:bodyPr/>
        <a:lstStyle/>
        <a:p>
          <a:endParaRPr lang="th-TH"/>
        </a:p>
      </dgm:t>
    </dgm:pt>
    <dgm:pt modelId="{212547F7-FAEC-4334-8A2F-A7447CF84872}" type="pres">
      <dgm:prSet presAssocID="{E65C8D6D-40F8-4324-B248-40B147B6E9A9}" presName="linearFlow" presStyleCnt="0">
        <dgm:presLayoutVars>
          <dgm:dir/>
          <dgm:resizeHandles val="exact"/>
        </dgm:presLayoutVars>
      </dgm:prSet>
      <dgm:spPr/>
    </dgm:pt>
    <dgm:pt modelId="{03A693BC-A92B-4FDF-9E78-96C32C33C279}" type="pres">
      <dgm:prSet presAssocID="{99BD4621-50C5-4BAA-B071-145E942204D1}" presName="composite" presStyleCnt="0"/>
      <dgm:spPr/>
    </dgm:pt>
    <dgm:pt modelId="{F0AEADAE-830B-44AA-AA51-0E90EF490448}" type="pres">
      <dgm:prSet presAssocID="{99BD4621-50C5-4BAA-B071-145E942204D1}" presName="imgShp" presStyleLbl="fgImgPlace1" presStyleIdx="0" presStyleCnt="3" custLinFactNeighborX="-89624" custLinFactNeighborY="8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83F2B29-CB70-43A0-9C55-672600AC7AB2}" type="pres">
      <dgm:prSet presAssocID="{99BD4621-50C5-4BAA-B071-145E942204D1}" presName="txShp" presStyleLbl="node1" presStyleIdx="0" presStyleCnt="3" custLinFactNeighborX="-6994" custLinFactNeighborY="4823">
        <dgm:presLayoutVars>
          <dgm:bulletEnabled val="1"/>
        </dgm:presLayoutVars>
      </dgm:prSet>
      <dgm:spPr/>
    </dgm:pt>
    <dgm:pt modelId="{AC9EA76E-87C8-4E1A-B737-FD88680F5518}" type="pres">
      <dgm:prSet presAssocID="{5DEFF239-B70F-4F7F-90E0-7DF8BB43761A}" presName="spacing" presStyleCnt="0"/>
      <dgm:spPr/>
    </dgm:pt>
    <dgm:pt modelId="{69258F2D-7467-46B9-9CDC-C797B3994D66}" type="pres">
      <dgm:prSet presAssocID="{B9033B86-EC38-48B3-814D-F5C2E62078DA}" presName="composite" presStyleCnt="0"/>
      <dgm:spPr/>
    </dgm:pt>
    <dgm:pt modelId="{47B3424A-09F6-4B26-A8BE-CE8B92638AA8}" type="pres">
      <dgm:prSet presAssocID="{B9033B86-EC38-48B3-814D-F5C2E62078DA}" presName="imgShp" presStyleLbl="fgImgPlace1" presStyleIdx="1" presStyleCnt="3" custScaleX="112763" custLinFactNeighborX="-38903" custLinFactNeighborY="-1008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53C4B1E-9268-4029-A7B7-F108519F46E7}" type="pres">
      <dgm:prSet presAssocID="{B9033B86-EC38-48B3-814D-F5C2E62078DA}" presName="txShp" presStyleLbl="node1" presStyleIdx="1" presStyleCnt="3" custLinFactNeighborX="5201" custLinFactNeighborY="-6575">
        <dgm:presLayoutVars>
          <dgm:bulletEnabled val="1"/>
        </dgm:presLayoutVars>
      </dgm:prSet>
      <dgm:spPr/>
    </dgm:pt>
    <dgm:pt modelId="{FD318AA8-B997-4592-A304-2C08E957DE29}" type="pres">
      <dgm:prSet presAssocID="{8830E5E2-3318-454B-9AFB-A797DF53D6E8}" presName="spacing" presStyleCnt="0"/>
      <dgm:spPr/>
    </dgm:pt>
    <dgm:pt modelId="{DCD7A564-50BD-42E8-AA73-F60143A28162}" type="pres">
      <dgm:prSet presAssocID="{11073259-5E65-4C36-9CA9-7F9A25033130}" presName="composite" presStyleCnt="0"/>
      <dgm:spPr/>
    </dgm:pt>
    <dgm:pt modelId="{20AAC78A-B2F0-45F1-B557-0DEF3F90141F}" type="pres">
      <dgm:prSet presAssocID="{11073259-5E65-4C36-9CA9-7F9A25033130}" presName="imgShp" presStyleLbl="fgImgPlace1" presStyleIdx="2" presStyleCnt="3" custLinFactNeighborX="-89624" custLinFactNeighborY="-1771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C70975F-D8A6-4790-84F4-96C2DAF7F5EF}" type="pres">
      <dgm:prSet presAssocID="{11073259-5E65-4C36-9CA9-7F9A25033130}" presName="txShp" presStyleLbl="node1" presStyleIdx="2" presStyleCnt="3" custLinFactNeighborX="-7126" custLinFactNeighborY="-12014">
        <dgm:presLayoutVars>
          <dgm:bulletEnabled val="1"/>
        </dgm:presLayoutVars>
      </dgm:prSet>
      <dgm:spPr/>
    </dgm:pt>
  </dgm:ptLst>
  <dgm:cxnLst>
    <dgm:cxn modelId="{9B4AE571-3C53-4C33-A3D7-F8923BB74FD4}" type="presOf" srcId="{11073259-5E65-4C36-9CA9-7F9A25033130}" destId="{EC70975F-D8A6-4790-84F4-96C2DAF7F5EF}" srcOrd="0" destOrd="0" presId="urn:microsoft.com/office/officeart/2005/8/layout/vList3"/>
    <dgm:cxn modelId="{D0DB837E-7B5C-4A81-9C43-C2DA1581ACB0}" srcId="{E65C8D6D-40F8-4324-B248-40B147B6E9A9}" destId="{B9033B86-EC38-48B3-814D-F5C2E62078DA}" srcOrd="1" destOrd="0" parTransId="{EEA488C1-B8EC-45E3-ADD6-5650259D102C}" sibTransId="{8830E5E2-3318-454B-9AFB-A797DF53D6E8}"/>
    <dgm:cxn modelId="{63775BBA-5945-4D86-ADDE-817EF705C907}" type="presOf" srcId="{E65C8D6D-40F8-4324-B248-40B147B6E9A9}" destId="{212547F7-FAEC-4334-8A2F-A7447CF84872}" srcOrd="0" destOrd="0" presId="urn:microsoft.com/office/officeart/2005/8/layout/vList3"/>
    <dgm:cxn modelId="{AAD624C3-CB65-4DA4-A502-4CE946051B88}" type="presOf" srcId="{B9033B86-EC38-48B3-814D-F5C2E62078DA}" destId="{353C4B1E-9268-4029-A7B7-F108519F46E7}" srcOrd="0" destOrd="0" presId="urn:microsoft.com/office/officeart/2005/8/layout/vList3"/>
    <dgm:cxn modelId="{0B6DA0EF-A22D-4AE0-B40A-AB59F7D252F2}" type="presOf" srcId="{99BD4621-50C5-4BAA-B071-145E942204D1}" destId="{783F2B29-CB70-43A0-9C55-672600AC7AB2}" srcOrd="0" destOrd="0" presId="urn:microsoft.com/office/officeart/2005/8/layout/vList3"/>
    <dgm:cxn modelId="{9150ACF6-89CF-4ED0-AFA4-ED97AE625FF7}" srcId="{E65C8D6D-40F8-4324-B248-40B147B6E9A9}" destId="{99BD4621-50C5-4BAA-B071-145E942204D1}" srcOrd="0" destOrd="0" parTransId="{E3E9373C-B51C-4291-9FC1-4DBD72769C42}" sibTransId="{5DEFF239-B70F-4F7F-90E0-7DF8BB43761A}"/>
    <dgm:cxn modelId="{DA3AA5F7-4368-41F0-B329-2503EB5B90A7}" srcId="{E65C8D6D-40F8-4324-B248-40B147B6E9A9}" destId="{11073259-5E65-4C36-9CA9-7F9A25033130}" srcOrd="2" destOrd="0" parTransId="{57E4A044-BC9C-4437-AA99-0D21B471E513}" sibTransId="{054A915B-23CE-4E4F-BFB3-C2679118452C}"/>
    <dgm:cxn modelId="{E911DDB2-9D1B-4EC5-9965-BFBFC3C68A56}" type="presParOf" srcId="{212547F7-FAEC-4334-8A2F-A7447CF84872}" destId="{03A693BC-A92B-4FDF-9E78-96C32C33C279}" srcOrd="0" destOrd="0" presId="urn:microsoft.com/office/officeart/2005/8/layout/vList3"/>
    <dgm:cxn modelId="{C91DC1DE-4CCE-40D3-B377-4BD0B6E704AE}" type="presParOf" srcId="{03A693BC-A92B-4FDF-9E78-96C32C33C279}" destId="{F0AEADAE-830B-44AA-AA51-0E90EF490448}" srcOrd="0" destOrd="0" presId="urn:microsoft.com/office/officeart/2005/8/layout/vList3"/>
    <dgm:cxn modelId="{71B65875-D5A9-4500-B96C-E149AB58953D}" type="presParOf" srcId="{03A693BC-A92B-4FDF-9E78-96C32C33C279}" destId="{783F2B29-CB70-43A0-9C55-672600AC7AB2}" srcOrd="1" destOrd="0" presId="urn:microsoft.com/office/officeart/2005/8/layout/vList3"/>
    <dgm:cxn modelId="{3D1CA4F2-511B-429C-833C-A49CFB1C050B}" type="presParOf" srcId="{212547F7-FAEC-4334-8A2F-A7447CF84872}" destId="{AC9EA76E-87C8-4E1A-B737-FD88680F5518}" srcOrd="1" destOrd="0" presId="urn:microsoft.com/office/officeart/2005/8/layout/vList3"/>
    <dgm:cxn modelId="{81E70D9D-2C5F-40DC-90B2-4A2EBC5CCCC1}" type="presParOf" srcId="{212547F7-FAEC-4334-8A2F-A7447CF84872}" destId="{69258F2D-7467-46B9-9CDC-C797B3994D66}" srcOrd="2" destOrd="0" presId="urn:microsoft.com/office/officeart/2005/8/layout/vList3"/>
    <dgm:cxn modelId="{46BF08E3-8F90-4FE2-9AB4-27A4CF1CA5AF}" type="presParOf" srcId="{69258F2D-7467-46B9-9CDC-C797B3994D66}" destId="{47B3424A-09F6-4B26-A8BE-CE8B92638AA8}" srcOrd="0" destOrd="0" presId="urn:microsoft.com/office/officeart/2005/8/layout/vList3"/>
    <dgm:cxn modelId="{A0993B66-9CD8-4213-BBF9-C11DE9ECB7A5}" type="presParOf" srcId="{69258F2D-7467-46B9-9CDC-C797B3994D66}" destId="{353C4B1E-9268-4029-A7B7-F108519F46E7}" srcOrd="1" destOrd="0" presId="urn:microsoft.com/office/officeart/2005/8/layout/vList3"/>
    <dgm:cxn modelId="{221A7F70-C3B8-469C-9D15-F2C865A0E292}" type="presParOf" srcId="{212547F7-FAEC-4334-8A2F-A7447CF84872}" destId="{FD318AA8-B997-4592-A304-2C08E957DE29}" srcOrd="3" destOrd="0" presId="urn:microsoft.com/office/officeart/2005/8/layout/vList3"/>
    <dgm:cxn modelId="{31F0FAC6-0EF9-4226-AF4F-4869CD101334}" type="presParOf" srcId="{212547F7-FAEC-4334-8A2F-A7447CF84872}" destId="{DCD7A564-50BD-42E8-AA73-F60143A28162}" srcOrd="4" destOrd="0" presId="urn:microsoft.com/office/officeart/2005/8/layout/vList3"/>
    <dgm:cxn modelId="{7658BEAC-834E-4C16-9A3C-263DA5D2683B}" type="presParOf" srcId="{DCD7A564-50BD-42E8-AA73-F60143A28162}" destId="{20AAC78A-B2F0-45F1-B557-0DEF3F90141F}" srcOrd="0" destOrd="0" presId="urn:microsoft.com/office/officeart/2005/8/layout/vList3"/>
    <dgm:cxn modelId="{54A2C658-5C3C-40A6-BACA-7F17A9D96416}" type="presParOf" srcId="{DCD7A564-50BD-42E8-AA73-F60143A28162}" destId="{EC70975F-D8A6-4790-84F4-96C2DAF7F5E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8A91AD-D6EF-4F27-99B3-E86AE4157D00}" type="doc">
      <dgm:prSet loTypeId="urn:microsoft.com/office/officeart/2005/8/layout/process1" loCatId="process" qsTypeId="urn:microsoft.com/office/officeart/2005/8/quickstyle/3d1" qsCatId="3D" csTypeId="urn:microsoft.com/office/officeart/2005/8/colors/colorful5" csCatId="colorful" phldr="1"/>
      <dgm:spPr/>
    </dgm:pt>
    <dgm:pt modelId="{14EE895C-66A7-4D95-9ECC-DDFC4F7DEA13}">
      <dgm:prSet phldrT="[Text]" custT="1"/>
      <dgm:spPr/>
      <dgm:t>
        <a:bodyPr/>
        <a:lstStyle/>
        <a:p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การเงิน</a:t>
          </a:r>
          <a:endParaRPr lang="en-US" sz="25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F75ED0B-221D-4D21-8CAA-EFE4E0E016E2}" type="parTrans" cxnId="{FF7C4EBD-5D98-4FBE-A414-20D83C9243C8}">
      <dgm:prSet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B24ECFD-C774-4993-9933-1256CEFAF6E0}" type="sibTrans" cxnId="{FF7C4EBD-5D98-4FBE-A414-20D83C9243C8}">
      <dgm:prSet custT="1"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A8FE632-66C5-472A-B87F-1327D471361B}">
      <dgm:prSet phldrT="[Text]" custT="1"/>
      <dgm:spPr/>
      <dgm:t>
        <a:bodyPr/>
        <a:lstStyle/>
        <a:p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ค่าใช้จ่าย</a:t>
          </a:r>
          <a:endParaRPr lang="en-US" sz="25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4A0FBA6-9AFC-4ABF-9D67-E1A03AB345B0}" type="parTrans" cxnId="{061DD73A-0F83-4D5C-A22D-0A6BFA33EC19}">
      <dgm:prSet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6F95B097-2179-4D5B-A787-F0F03D616916}" type="sibTrans" cxnId="{061DD73A-0F83-4D5C-A22D-0A6BFA33EC19}">
      <dgm:prSet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2C702F2-0052-4C90-BEA5-E36875F8558A}" type="pres">
      <dgm:prSet presAssocID="{2F8A91AD-D6EF-4F27-99B3-E86AE4157D00}" presName="Name0" presStyleCnt="0">
        <dgm:presLayoutVars>
          <dgm:dir/>
          <dgm:resizeHandles val="exact"/>
        </dgm:presLayoutVars>
      </dgm:prSet>
      <dgm:spPr/>
    </dgm:pt>
    <dgm:pt modelId="{F78372E1-3F2A-47B1-A129-D4C2B8ED1E64}" type="pres">
      <dgm:prSet presAssocID="{14EE895C-66A7-4D95-9ECC-DDFC4F7DEA13}" presName="node" presStyleLbl="node1" presStyleIdx="0" presStyleCnt="2">
        <dgm:presLayoutVars>
          <dgm:bulletEnabled val="1"/>
        </dgm:presLayoutVars>
      </dgm:prSet>
      <dgm:spPr/>
    </dgm:pt>
    <dgm:pt modelId="{02682418-234B-4D61-88A0-4A4D615F0353}" type="pres">
      <dgm:prSet presAssocID="{2B24ECFD-C774-4993-9933-1256CEFAF6E0}" presName="sibTrans" presStyleLbl="sibTrans2D1" presStyleIdx="0" presStyleCnt="1"/>
      <dgm:spPr/>
    </dgm:pt>
    <dgm:pt modelId="{F99C5008-8108-46CC-9634-307028CF4324}" type="pres">
      <dgm:prSet presAssocID="{2B24ECFD-C774-4993-9933-1256CEFAF6E0}" presName="connectorText" presStyleLbl="sibTrans2D1" presStyleIdx="0" presStyleCnt="1"/>
      <dgm:spPr/>
    </dgm:pt>
    <dgm:pt modelId="{08B91531-AC4E-45DC-A0C8-87EF0CE4AD27}" type="pres">
      <dgm:prSet presAssocID="{1A8FE632-66C5-472A-B87F-1327D471361B}" presName="node" presStyleLbl="node1" presStyleIdx="1" presStyleCnt="2" custLinFactNeighborX="10468" custLinFactNeighborY="0">
        <dgm:presLayoutVars>
          <dgm:bulletEnabled val="1"/>
        </dgm:presLayoutVars>
      </dgm:prSet>
      <dgm:spPr/>
    </dgm:pt>
  </dgm:ptLst>
  <dgm:cxnLst>
    <dgm:cxn modelId="{76FF372C-3EE4-4133-9C1D-0CD20E711CDD}" type="presOf" srcId="{2F8A91AD-D6EF-4F27-99B3-E86AE4157D00}" destId="{A2C702F2-0052-4C90-BEA5-E36875F8558A}" srcOrd="0" destOrd="0" presId="urn:microsoft.com/office/officeart/2005/8/layout/process1"/>
    <dgm:cxn modelId="{061DD73A-0F83-4D5C-A22D-0A6BFA33EC19}" srcId="{2F8A91AD-D6EF-4F27-99B3-E86AE4157D00}" destId="{1A8FE632-66C5-472A-B87F-1327D471361B}" srcOrd="1" destOrd="0" parTransId="{B4A0FBA6-9AFC-4ABF-9D67-E1A03AB345B0}" sibTransId="{6F95B097-2179-4D5B-A787-F0F03D616916}"/>
    <dgm:cxn modelId="{16B0037E-2B03-4C45-9CD5-623E5C5A5EFD}" type="presOf" srcId="{14EE895C-66A7-4D95-9ECC-DDFC4F7DEA13}" destId="{F78372E1-3F2A-47B1-A129-D4C2B8ED1E64}" srcOrd="0" destOrd="0" presId="urn:microsoft.com/office/officeart/2005/8/layout/process1"/>
    <dgm:cxn modelId="{76627FA2-A7E2-4FBC-BEF0-FB8670B6DB76}" type="presOf" srcId="{1A8FE632-66C5-472A-B87F-1327D471361B}" destId="{08B91531-AC4E-45DC-A0C8-87EF0CE4AD27}" srcOrd="0" destOrd="0" presId="urn:microsoft.com/office/officeart/2005/8/layout/process1"/>
    <dgm:cxn modelId="{FF7C4EBD-5D98-4FBE-A414-20D83C9243C8}" srcId="{2F8A91AD-D6EF-4F27-99B3-E86AE4157D00}" destId="{14EE895C-66A7-4D95-9ECC-DDFC4F7DEA13}" srcOrd="0" destOrd="0" parTransId="{5F75ED0B-221D-4D21-8CAA-EFE4E0E016E2}" sibTransId="{2B24ECFD-C774-4993-9933-1256CEFAF6E0}"/>
    <dgm:cxn modelId="{D65791BE-61F6-4CFA-996D-C7D530403B7F}" type="presOf" srcId="{2B24ECFD-C774-4993-9933-1256CEFAF6E0}" destId="{02682418-234B-4D61-88A0-4A4D615F0353}" srcOrd="0" destOrd="0" presId="urn:microsoft.com/office/officeart/2005/8/layout/process1"/>
    <dgm:cxn modelId="{716044F4-240E-421F-9787-7686AA41D60F}" type="presOf" srcId="{2B24ECFD-C774-4993-9933-1256CEFAF6E0}" destId="{F99C5008-8108-46CC-9634-307028CF4324}" srcOrd="1" destOrd="0" presId="urn:microsoft.com/office/officeart/2005/8/layout/process1"/>
    <dgm:cxn modelId="{A76E8559-2576-4FFA-B29C-7B8A401AE757}" type="presParOf" srcId="{A2C702F2-0052-4C90-BEA5-E36875F8558A}" destId="{F78372E1-3F2A-47B1-A129-D4C2B8ED1E64}" srcOrd="0" destOrd="0" presId="urn:microsoft.com/office/officeart/2005/8/layout/process1"/>
    <dgm:cxn modelId="{6552FD3C-7976-4144-A3F2-01F2E1D8EE3F}" type="presParOf" srcId="{A2C702F2-0052-4C90-BEA5-E36875F8558A}" destId="{02682418-234B-4D61-88A0-4A4D615F0353}" srcOrd="1" destOrd="0" presId="urn:microsoft.com/office/officeart/2005/8/layout/process1"/>
    <dgm:cxn modelId="{DB7DBF5C-FF25-47C7-B57C-6F1C9DDD847D}" type="presParOf" srcId="{02682418-234B-4D61-88A0-4A4D615F0353}" destId="{F99C5008-8108-46CC-9634-307028CF4324}" srcOrd="0" destOrd="0" presId="urn:microsoft.com/office/officeart/2005/8/layout/process1"/>
    <dgm:cxn modelId="{67F74D6F-23A8-4901-97F5-314461D3255B}" type="presParOf" srcId="{A2C702F2-0052-4C90-BEA5-E36875F8558A}" destId="{08B91531-AC4E-45DC-A0C8-87EF0CE4AD2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8A91AD-D6EF-4F27-99B3-E86AE4157D00}" type="doc">
      <dgm:prSet loTypeId="urn:microsoft.com/office/officeart/2005/8/layout/process1" loCatId="process" qsTypeId="urn:microsoft.com/office/officeart/2005/8/quickstyle/3d1" qsCatId="3D" csTypeId="urn:microsoft.com/office/officeart/2005/8/colors/colorful3" csCatId="colorful" phldr="1"/>
      <dgm:spPr/>
    </dgm:pt>
    <dgm:pt modelId="{14EE895C-66A7-4D95-9ECC-DDFC4F7DEA13}">
      <dgm:prSet phldrT="[Text]" custT="1"/>
      <dgm:spPr/>
      <dgm:t>
        <a:bodyPr/>
        <a:lstStyle/>
        <a:p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พัสดุ</a:t>
          </a:r>
          <a:endParaRPr lang="en-US" sz="2500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F75ED0B-221D-4D21-8CAA-EFE4E0E016E2}" type="parTrans" cxnId="{FF7C4EBD-5D98-4FBE-A414-20D83C9243C8}">
      <dgm:prSet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B24ECFD-C774-4993-9933-1256CEFAF6E0}" type="sibTrans" cxnId="{FF7C4EBD-5D98-4FBE-A414-20D83C9243C8}">
      <dgm:prSet custT="1"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A8FE632-66C5-472A-B87F-1327D471361B}">
      <dgm:prSet phldrT="[Text]" custT="1"/>
      <dgm:spPr/>
      <dgm:t>
        <a:bodyPr/>
        <a:lstStyle/>
        <a:p>
          <a:r>
            <a:rPr lang="th-TH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การกันเงินแบบมีหนี้ </a:t>
          </a:r>
          <a:r>
            <a:rPr lang="en-US" sz="2500" b="1" dirty="0">
              <a:latin typeface="TH SarabunPSK" panose="020B0500040200020003" pitchFamily="34" charset="-34"/>
              <a:cs typeface="TH SarabunPSK" panose="020B0500040200020003" pitchFamily="34" charset="-34"/>
            </a:rPr>
            <a:t>BGE</a:t>
          </a:r>
        </a:p>
      </dgm:t>
    </dgm:pt>
    <dgm:pt modelId="{B4A0FBA6-9AFC-4ABF-9D67-E1A03AB345B0}" type="parTrans" cxnId="{061DD73A-0F83-4D5C-A22D-0A6BFA33EC19}">
      <dgm:prSet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6F95B097-2179-4D5B-A787-F0F03D616916}" type="sibTrans" cxnId="{061DD73A-0F83-4D5C-A22D-0A6BFA33EC19}">
      <dgm:prSet/>
      <dgm:spPr/>
      <dgm:t>
        <a:bodyPr/>
        <a:lstStyle/>
        <a:p>
          <a:endParaRPr lang="en-US" sz="25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2C702F2-0052-4C90-BEA5-E36875F8558A}" type="pres">
      <dgm:prSet presAssocID="{2F8A91AD-D6EF-4F27-99B3-E86AE4157D00}" presName="Name0" presStyleCnt="0">
        <dgm:presLayoutVars>
          <dgm:dir/>
          <dgm:resizeHandles val="exact"/>
        </dgm:presLayoutVars>
      </dgm:prSet>
      <dgm:spPr/>
    </dgm:pt>
    <dgm:pt modelId="{F78372E1-3F2A-47B1-A129-D4C2B8ED1E64}" type="pres">
      <dgm:prSet presAssocID="{14EE895C-66A7-4D95-9ECC-DDFC4F7DEA13}" presName="node" presStyleLbl="node1" presStyleIdx="0" presStyleCnt="2">
        <dgm:presLayoutVars>
          <dgm:bulletEnabled val="1"/>
        </dgm:presLayoutVars>
      </dgm:prSet>
      <dgm:spPr/>
    </dgm:pt>
    <dgm:pt modelId="{02682418-234B-4D61-88A0-4A4D615F0353}" type="pres">
      <dgm:prSet presAssocID="{2B24ECFD-C774-4993-9933-1256CEFAF6E0}" presName="sibTrans" presStyleLbl="sibTrans2D1" presStyleIdx="0" presStyleCnt="1"/>
      <dgm:spPr/>
    </dgm:pt>
    <dgm:pt modelId="{F99C5008-8108-46CC-9634-307028CF4324}" type="pres">
      <dgm:prSet presAssocID="{2B24ECFD-C774-4993-9933-1256CEFAF6E0}" presName="connectorText" presStyleLbl="sibTrans2D1" presStyleIdx="0" presStyleCnt="1"/>
      <dgm:spPr/>
    </dgm:pt>
    <dgm:pt modelId="{08B91531-AC4E-45DC-A0C8-87EF0CE4AD27}" type="pres">
      <dgm:prSet presAssocID="{1A8FE632-66C5-472A-B87F-1327D471361B}" presName="node" presStyleLbl="node1" presStyleIdx="1" presStyleCnt="2">
        <dgm:presLayoutVars>
          <dgm:bulletEnabled val="1"/>
        </dgm:presLayoutVars>
      </dgm:prSet>
      <dgm:spPr/>
    </dgm:pt>
  </dgm:ptLst>
  <dgm:cxnLst>
    <dgm:cxn modelId="{061DD73A-0F83-4D5C-A22D-0A6BFA33EC19}" srcId="{2F8A91AD-D6EF-4F27-99B3-E86AE4157D00}" destId="{1A8FE632-66C5-472A-B87F-1327D471361B}" srcOrd="1" destOrd="0" parTransId="{B4A0FBA6-9AFC-4ABF-9D67-E1A03AB345B0}" sibTransId="{6F95B097-2179-4D5B-A787-F0F03D616916}"/>
    <dgm:cxn modelId="{4500F340-3DB8-4A60-8307-3395E726B7B4}" type="presOf" srcId="{2F8A91AD-D6EF-4F27-99B3-E86AE4157D00}" destId="{A2C702F2-0052-4C90-BEA5-E36875F8558A}" srcOrd="0" destOrd="0" presId="urn:microsoft.com/office/officeart/2005/8/layout/process1"/>
    <dgm:cxn modelId="{EE248455-FE42-4C5A-8527-A681C5602A24}" type="presOf" srcId="{2B24ECFD-C774-4993-9933-1256CEFAF6E0}" destId="{F99C5008-8108-46CC-9634-307028CF4324}" srcOrd="1" destOrd="0" presId="urn:microsoft.com/office/officeart/2005/8/layout/process1"/>
    <dgm:cxn modelId="{EF7AF3B3-08D1-4CB0-95BF-C78595A8B499}" type="presOf" srcId="{14EE895C-66A7-4D95-9ECC-DDFC4F7DEA13}" destId="{F78372E1-3F2A-47B1-A129-D4C2B8ED1E64}" srcOrd="0" destOrd="0" presId="urn:microsoft.com/office/officeart/2005/8/layout/process1"/>
    <dgm:cxn modelId="{FF7C4EBD-5D98-4FBE-A414-20D83C9243C8}" srcId="{2F8A91AD-D6EF-4F27-99B3-E86AE4157D00}" destId="{14EE895C-66A7-4D95-9ECC-DDFC4F7DEA13}" srcOrd="0" destOrd="0" parTransId="{5F75ED0B-221D-4D21-8CAA-EFE4E0E016E2}" sibTransId="{2B24ECFD-C774-4993-9933-1256CEFAF6E0}"/>
    <dgm:cxn modelId="{6C125FC7-3E85-4B90-B7B6-0F6830330526}" type="presOf" srcId="{1A8FE632-66C5-472A-B87F-1327D471361B}" destId="{08B91531-AC4E-45DC-A0C8-87EF0CE4AD27}" srcOrd="0" destOrd="0" presId="urn:microsoft.com/office/officeart/2005/8/layout/process1"/>
    <dgm:cxn modelId="{EEAE4EED-1690-4D07-92D9-EF54A556F95C}" type="presOf" srcId="{2B24ECFD-C774-4993-9933-1256CEFAF6E0}" destId="{02682418-234B-4D61-88A0-4A4D615F0353}" srcOrd="0" destOrd="0" presId="urn:microsoft.com/office/officeart/2005/8/layout/process1"/>
    <dgm:cxn modelId="{261B215C-FD8C-473C-9933-05E3B1F80CCD}" type="presParOf" srcId="{A2C702F2-0052-4C90-BEA5-E36875F8558A}" destId="{F78372E1-3F2A-47B1-A129-D4C2B8ED1E64}" srcOrd="0" destOrd="0" presId="urn:microsoft.com/office/officeart/2005/8/layout/process1"/>
    <dgm:cxn modelId="{F35F8D20-7B28-4192-B7CE-BFC97975D6C6}" type="presParOf" srcId="{A2C702F2-0052-4C90-BEA5-E36875F8558A}" destId="{02682418-234B-4D61-88A0-4A4D615F0353}" srcOrd="1" destOrd="0" presId="urn:microsoft.com/office/officeart/2005/8/layout/process1"/>
    <dgm:cxn modelId="{9EBE32BD-C1B4-4197-9422-BB8AB967D2E2}" type="presParOf" srcId="{02682418-234B-4D61-88A0-4A4D615F0353}" destId="{F99C5008-8108-46CC-9634-307028CF4324}" srcOrd="0" destOrd="0" presId="urn:microsoft.com/office/officeart/2005/8/layout/process1"/>
    <dgm:cxn modelId="{B6583F60-095F-48B6-9067-2809483B2637}" type="presParOf" srcId="{A2C702F2-0052-4C90-BEA5-E36875F8558A}" destId="{08B91531-AC4E-45DC-A0C8-87EF0CE4AD2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F2B29-CB70-43A0-9C55-672600AC7AB2}">
      <dsp:nvSpPr>
        <dsp:cNvPr id="0" name=""/>
        <dsp:cNvSpPr/>
      </dsp:nvSpPr>
      <dsp:spPr>
        <a:xfrm rot="10800000">
          <a:off x="1780602" y="79229"/>
          <a:ext cx="7564863" cy="161701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3059" tIns="167640" rIns="312928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การเตรียมความพร้อมก่อนสิ้นปีงบประมาณ</a:t>
          </a:r>
          <a:endParaRPr lang="en-US" sz="44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 rot="10800000">
        <a:off x="2184856" y="79229"/>
        <a:ext cx="7160609" cy="1617015"/>
      </dsp:txXfrm>
    </dsp:sp>
    <dsp:sp modelId="{F0AEADAE-830B-44AA-AA51-0E90EF490448}">
      <dsp:nvSpPr>
        <dsp:cNvPr id="0" name=""/>
        <dsp:cNvSpPr/>
      </dsp:nvSpPr>
      <dsp:spPr>
        <a:xfrm>
          <a:off x="51948" y="2679"/>
          <a:ext cx="1617015" cy="161701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C4B1E-9268-4029-A7B7-F108519F46E7}">
      <dsp:nvSpPr>
        <dsp:cNvPr id="0" name=""/>
        <dsp:cNvSpPr/>
      </dsp:nvSpPr>
      <dsp:spPr>
        <a:xfrm rot="10800000">
          <a:off x="2754732" y="1994628"/>
          <a:ext cx="7564863" cy="1617015"/>
        </a:xfrm>
        <a:prstGeom prst="homePlate">
          <a:avLst/>
        </a:prstGeom>
        <a:gradFill rotWithShape="0">
          <a:gsLst>
            <a:gs pos="0">
              <a:schemeClr val="accent2">
                <a:hueOff val="-4244261"/>
                <a:satOff val="-7952"/>
                <a:lumOff val="1352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4244261"/>
                <a:satOff val="-7952"/>
                <a:lumOff val="1352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4244261"/>
                <a:satOff val="-7952"/>
                <a:lumOff val="1352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3059" tIns="167640" rIns="312928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รายได้โครงการบริการวิชาการ และรายได้โครงการวิจัย</a:t>
          </a:r>
          <a:endParaRPr lang="en-US" sz="44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 rot="10800000">
        <a:off x="3158986" y="1994628"/>
        <a:ext cx="7160609" cy="1617015"/>
      </dsp:txXfrm>
    </dsp:sp>
    <dsp:sp modelId="{47B3424A-09F6-4B26-A8BE-CE8B92638AA8}">
      <dsp:nvSpPr>
        <dsp:cNvPr id="0" name=""/>
        <dsp:cNvSpPr/>
      </dsp:nvSpPr>
      <dsp:spPr>
        <a:xfrm>
          <a:off x="820519" y="1937935"/>
          <a:ext cx="1823394" cy="161701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70975F-D8A6-4790-84F4-96C2DAF7F5EF}">
      <dsp:nvSpPr>
        <dsp:cNvPr id="0" name=""/>
        <dsp:cNvSpPr/>
      </dsp:nvSpPr>
      <dsp:spPr>
        <a:xfrm rot="10800000">
          <a:off x="1770617" y="4006384"/>
          <a:ext cx="7564863" cy="1617015"/>
        </a:xfrm>
        <a:prstGeom prst="homePlate">
          <a:avLst/>
        </a:prstGeom>
        <a:gradFill rotWithShape="0">
          <a:gsLst>
            <a:gs pos="0">
              <a:schemeClr val="accent2">
                <a:hueOff val="-8488521"/>
                <a:satOff val="-15903"/>
                <a:lumOff val="2705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8488521"/>
                <a:satOff val="-15903"/>
                <a:lumOff val="2705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8488521"/>
                <a:satOff val="-15903"/>
                <a:lumOff val="2705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3059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3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แนวปฏิบัติเกี่ยวกับประกาศคณะกรรมการสวัสดิการมหาวิทยาลัยบูรพา</a:t>
          </a:r>
          <a:endParaRPr lang="en-US" sz="43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 rot="10800000">
        <a:off x="2174871" y="4006384"/>
        <a:ext cx="7160609" cy="1617015"/>
      </dsp:txXfrm>
    </dsp:sp>
    <dsp:sp modelId="{20AAC78A-B2F0-45F1-B557-0DEF3F90141F}">
      <dsp:nvSpPr>
        <dsp:cNvPr id="0" name=""/>
        <dsp:cNvSpPr/>
      </dsp:nvSpPr>
      <dsp:spPr>
        <a:xfrm>
          <a:off x="51948" y="3914134"/>
          <a:ext cx="1617015" cy="161701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372E1-3F2A-47B1-A129-D4C2B8ED1E64}">
      <dsp:nvSpPr>
        <dsp:cNvPr id="0" name=""/>
        <dsp:cNvSpPr/>
      </dsp:nvSpPr>
      <dsp:spPr>
        <a:xfrm>
          <a:off x="941" y="0"/>
          <a:ext cx="2007697" cy="6247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การเงิน</a:t>
          </a:r>
          <a:endParaRPr lang="en-US" sz="25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9239" y="18298"/>
        <a:ext cx="1971101" cy="588140"/>
      </dsp:txXfrm>
    </dsp:sp>
    <dsp:sp modelId="{02682418-234B-4D61-88A0-4A4D615F0353}">
      <dsp:nvSpPr>
        <dsp:cNvPr id="0" name=""/>
        <dsp:cNvSpPr/>
      </dsp:nvSpPr>
      <dsp:spPr>
        <a:xfrm>
          <a:off x="2209643" y="63413"/>
          <a:ext cx="426130" cy="4979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b="1" kern="120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09643" y="162995"/>
        <a:ext cx="298291" cy="298744"/>
      </dsp:txXfrm>
    </dsp:sp>
    <dsp:sp modelId="{08B91531-AC4E-45DC-A0C8-87EF0CE4AD27}">
      <dsp:nvSpPr>
        <dsp:cNvPr id="0" name=""/>
        <dsp:cNvSpPr/>
      </dsp:nvSpPr>
      <dsp:spPr>
        <a:xfrm>
          <a:off x="2812658" y="0"/>
          <a:ext cx="2007697" cy="6247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5978386"/>
                <a:satOff val="-38879"/>
                <a:lumOff val="-901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15978386"/>
                <a:satOff val="-38879"/>
                <a:lumOff val="-901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15978386"/>
                <a:satOff val="-38879"/>
                <a:lumOff val="-901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ค่าใช้จ่าย</a:t>
          </a:r>
          <a:endParaRPr lang="en-US" sz="25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830956" y="18298"/>
        <a:ext cx="1971101" cy="5881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372E1-3F2A-47B1-A129-D4C2B8ED1E64}">
      <dsp:nvSpPr>
        <dsp:cNvPr id="0" name=""/>
        <dsp:cNvSpPr/>
      </dsp:nvSpPr>
      <dsp:spPr>
        <a:xfrm>
          <a:off x="941" y="0"/>
          <a:ext cx="2007697" cy="9040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พัสดุ</a:t>
          </a:r>
          <a:endParaRPr lang="en-US" sz="25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7419" y="26478"/>
        <a:ext cx="1954741" cy="851054"/>
      </dsp:txXfrm>
    </dsp:sp>
    <dsp:sp modelId="{02682418-234B-4D61-88A0-4A4D615F0353}">
      <dsp:nvSpPr>
        <dsp:cNvPr id="0" name=""/>
        <dsp:cNvSpPr/>
      </dsp:nvSpPr>
      <dsp:spPr>
        <a:xfrm>
          <a:off x="2209408" y="203050"/>
          <a:ext cx="425631" cy="4979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b="1" kern="120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09408" y="302632"/>
        <a:ext cx="297942" cy="298744"/>
      </dsp:txXfrm>
    </dsp:sp>
    <dsp:sp modelId="{08B91531-AC4E-45DC-A0C8-87EF0CE4AD27}">
      <dsp:nvSpPr>
        <dsp:cNvPr id="0" name=""/>
        <dsp:cNvSpPr/>
      </dsp:nvSpPr>
      <dsp:spPr>
        <a:xfrm>
          <a:off x="2811717" y="0"/>
          <a:ext cx="2007697" cy="9040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697176"/>
                <a:satOff val="3025"/>
                <a:lumOff val="333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-4697176"/>
                <a:satOff val="3025"/>
                <a:lumOff val="333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-4697176"/>
                <a:satOff val="3025"/>
                <a:lumOff val="333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การกันเงินแบบมีหนี้ </a:t>
          </a:r>
          <a:r>
            <a:rPr lang="en-US" sz="2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BGE</a:t>
          </a:r>
        </a:p>
      </dsp:txBody>
      <dsp:txXfrm>
        <a:off x="2838195" y="26478"/>
        <a:ext cx="1954741" cy="851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715E5-FA62-4638-B6D7-B26ED47DC43A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5FA8B-4F1B-4393-8AF4-B4DD604C782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7105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4A4F4-EE00-45C6-9784-E568CFC42153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5CBBA-0474-4074-8E09-184084F815D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8437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65495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1598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1433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5889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0896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10320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52640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404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01497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54045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3431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3466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43265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74353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8474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05223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5900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36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23042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1543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90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1892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7994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66653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19129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BBA-0474-4074-8E09-184084F815D8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125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67314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4941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8744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25631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96649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85354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1728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7732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30889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468772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32216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61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package" Target="../embeddings/Microsoft_Excel_Worksheet.xls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crdownload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6437" y="3413051"/>
            <a:ext cx="10109245" cy="1646302"/>
          </a:xfrm>
        </p:spPr>
        <p:txBody>
          <a:bodyPr>
            <a:normAutofit/>
          </a:bodyPr>
          <a:lstStyle/>
          <a:p>
            <a:r>
              <a:rPr lang="th-TH" sz="9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โครงการเสวนางานบัญชี</a:t>
            </a:r>
            <a:endParaRPr lang="en-US" sz="9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6657" y="4980644"/>
            <a:ext cx="8508803" cy="1096899"/>
          </a:xfrm>
        </p:spPr>
        <p:txBody>
          <a:bodyPr>
            <a:normAutofit/>
          </a:bodyPr>
          <a:lstStyle/>
          <a:p>
            <a:r>
              <a:rPr lang="th-TH" sz="5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20 กันยายน 2564</a:t>
            </a:r>
            <a:endParaRPr lang="en-US" sz="5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802AE3F8-4A75-460E-A0C0-BEE668361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691" y="1109924"/>
            <a:ext cx="3996739" cy="2664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5839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/>
          <p:cNvSpPr/>
          <p:nvPr/>
        </p:nvSpPr>
        <p:spPr>
          <a:xfrm>
            <a:off x="8562914" y="2891641"/>
            <a:ext cx="2819400" cy="1240971"/>
          </a:xfrm>
          <a:prstGeom prst="leftArrow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 แผ่น ต่อ 1 มิติ</a:t>
            </a:r>
            <a:endParaRPr lang="en-US" sz="3000" b="1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134347" y="2434908"/>
            <a:ext cx="1541078" cy="1077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รายได้รับล่วงหน้า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5C30B2-DDB3-4501-8F18-D9D6884C1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833" y="604837"/>
            <a:ext cx="5809081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2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500" b="1"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</a:t>
            </a:r>
            <a:endParaRPr lang="en-US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1242" y="1280633"/>
            <a:ext cx="9159193" cy="4950046"/>
          </a:xfrm>
        </p:spPr>
        <p:txBody>
          <a:bodyPr>
            <a:normAutofit/>
          </a:bodyPr>
          <a:lstStyle/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</a:t>
            </a:r>
          </a:p>
          <a:p>
            <a:pPr>
              <a:buNone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     วัสดุที่เจ้าหน้าที่การเงินเบิกจากกองคลังและทรัพย์สิน เช่น สมุดทะเบียน ไม่มีการเบิกออกจากสต๊อกของส่วนงาน</a:t>
            </a:r>
          </a:p>
          <a:p>
            <a:pPr>
              <a:spcBef>
                <a:spcPts val="0"/>
              </a:spcBef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แนวทางการแก้ไข</a:t>
            </a:r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0"/>
              </a:spcBef>
              <a:buNone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		1. ให้เจ้าหน้าที่พัสดุตรวจสอบรายงานวัสดุคงเหลือทุกสิ้นเดือนว่ารายงานวัสดุคงเหลือจากระบบบัญชี 3 มิติเหลือตรงกับวัสดุที่มีอยู่จริงหรือไม่ หากไม่ตรงให้ทำเรื่องเบิกออก</a:t>
            </a:r>
          </a:p>
          <a:p>
            <a:pPr>
              <a:spcBef>
                <a:spcPts val="0"/>
              </a:spcBef>
              <a:buNone/>
            </a:pPr>
            <a:r>
              <a:rPr lang="th-TH" sz="3200" dirty="0">
                <a:latin typeface="Angsana New" pitchFamily="18" charset="-34"/>
                <a:cs typeface="Angsana New" pitchFamily="18" charset="-34"/>
              </a:rPr>
              <a:t>			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เจ้าหน้าที่การเงินของส่วนงานแจ้งเจ้าหน้าที่พัสดุว่ามีการเบิกวัสดุจากกองคลังและทรัพย์สินให้เจ้าหน้าที่พัสดุบันทึกการเบิกวัสดุในระบบบัญชีสามมิติ</a:t>
            </a:r>
          </a:p>
          <a:p>
            <a:pPr>
              <a:spcBef>
                <a:spcPts val="0"/>
              </a:spcBef>
              <a:buNone/>
            </a:pPr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en-US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6834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การส่งรายงานวัสดุคงเหลือประจำเดือน</a:t>
            </a:r>
            <a:endParaRPr lang="en-US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6403" y="1435959"/>
            <a:ext cx="9159193" cy="4620491"/>
          </a:xfrm>
        </p:spPr>
        <p:txBody>
          <a:bodyPr>
            <a:norm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</a:t>
            </a:r>
            <a:r>
              <a:rPr lang="th-TH" sz="3200" b="1" i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มียอด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วัสดุคงคลังคงเหลือ ให้พิมพ์รายงานวัสดุคงคลัง ณ วันสิ้นเดือน</a:t>
            </a:r>
          </a:p>
          <a:p>
            <a:pPr marL="0" indent="0">
              <a:buNone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จากระบบบัญชีสามมิติ พร้อมทำบันทึกแนบกับรายงานวัสดุคงคลังประจำเดือน ส่งมาที่กองคลังและทรัพย์สิน</a:t>
            </a:r>
          </a:p>
          <a:p>
            <a:pPr marL="0" indent="0">
              <a:buNone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>
              <a:spcBef>
                <a:spcPts val="0"/>
              </a:spcBef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</a:t>
            </a:r>
            <a:r>
              <a:rPr lang="th-TH" sz="3200" b="1" i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ไม่มียอด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วัสดุคงคลังคงเหลือ ไม่ต้องทำรายงานวัสดุคงคลังประจำเดือน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ส่งกองคลังและทรัพย์สิน</a:t>
            </a:r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en-US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32474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981200" y="105765"/>
            <a:ext cx="8229600" cy="920314"/>
          </a:xfr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วิธีการเรียกรายงานวัสดุคงเหลือประจำเดือน</a:t>
            </a:r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 flipH="1">
            <a:off x="-1689135" y="3429000"/>
            <a:ext cx="488947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7"/>
          <p:cNvCxnSpPr/>
          <p:nvPr/>
        </p:nvCxnSpPr>
        <p:spPr>
          <a:xfrm flipH="1">
            <a:off x="-1903713" y="4432541"/>
            <a:ext cx="488947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8"/>
          <p:cNvCxnSpPr/>
          <p:nvPr/>
        </p:nvCxnSpPr>
        <p:spPr>
          <a:xfrm flipH="1">
            <a:off x="-2948377" y="5251185"/>
            <a:ext cx="488947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ลูกศรเชื่อมต่อแบบตรง 9"/>
          <p:cNvCxnSpPr/>
          <p:nvPr/>
        </p:nvCxnSpPr>
        <p:spPr>
          <a:xfrm flipH="1">
            <a:off x="9798251" y="4056563"/>
            <a:ext cx="488947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5F1573D-39C2-4438-9A43-A7CDAC933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857" y="1345079"/>
            <a:ext cx="9775372" cy="484852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6A5651B-19B3-4D70-B312-BD6AF0E12BA7}"/>
              </a:ext>
            </a:extLst>
          </p:cNvPr>
          <p:cNvCxnSpPr>
            <a:cxnSpLocks/>
          </p:cNvCxnSpPr>
          <p:nvPr/>
        </p:nvCxnSpPr>
        <p:spPr>
          <a:xfrm flipH="1">
            <a:off x="7010400" y="1981200"/>
            <a:ext cx="511629" cy="326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FD2BCC3-8EE8-4383-9399-8876FA57F99A}"/>
              </a:ext>
            </a:extLst>
          </p:cNvPr>
          <p:cNvCxnSpPr>
            <a:cxnSpLocks/>
          </p:cNvCxnSpPr>
          <p:nvPr/>
        </p:nvCxnSpPr>
        <p:spPr>
          <a:xfrm flipH="1">
            <a:off x="7010400" y="2805710"/>
            <a:ext cx="511629" cy="326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3328C68-5783-4781-AE11-1F46AE26C5B8}"/>
              </a:ext>
            </a:extLst>
          </p:cNvPr>
          <p:cNvCxnSpPr>
            <a:cxnSpLocks/>
          </p:cNvCxnSpPr>
          <p:nvPr/>
        </p:nvCxnSpPr>
        <p:spPr>
          <a:xfrm flipH="1">
            <a:off x="10189029" y="3058886"/>
            <a:ext cx="511629" cy="326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567CE38-3AB2-4F81-AFB4-3489E7E83D15}"/>
              </a:ext>
            </a:extLst>
          </p:cNvPr>
          <p:cNvCxnSpPr>
            <a:cxnSpLocks/>
          </p:cNvCxnSpPr>
          <p:nvPr/>
        </p:nvCxnSpPr>
        <p:spPr>
          <a:xfrm flipH="1">
            <a:off x="2634343" y="5395201"/>
            <a:ext cx="511629" cy="326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08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1033772" y="386880"/>
            <a:ext cx="10124455" cy="650404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รายงานการส่งรายงานวัสดุคงคลังประจำเดือนของส่วนงาน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054E91-C32B-4003-8F13-0B8F9ABC2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907" y="1037284"/>
            <a:ext cx="9882320" cy="572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54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1178278" y="314385"/>
            <a:ext cx="9835443" cy="650404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รายงานการส่งรายงานวัสดุคงคลังประจำเดือนของส่วนงาน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15E72682-B1E1-4B7C-99B7-029F30F21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278" y="1052623"/>
            <a:ext cx="9835443" cy="56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1312635" y="147406"/>
            <a:ext cx="9566730" cy="650404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รายงานการส่งรายงานวัสดุคงคลังประจำเดือนของส่วนงาน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1B17F50-4021-4057-8AB3-8B687EC41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697" y="797810"/>
            <a:ext cx="9994605" cy="4844666"/>
          </a:xfrm>
          <a:prstGeom prst="rect">
            <a:avLst/>
          </a:prstGeom>
        </p:spPr>
      </p:pic>
      <p:graphicFrame>
        <p:nvGraphicFramePr>
          <p:cNvPr id="6" name="ตาราง 5">
            <a:extLst>
              <a:ext uri="{FF2B5EF4-FFF2-40B4-BE49-F238E27FC236}">
                <a16:creationId xmlns:a16="http://schemas.microsoft.com/office/drawing/2014/main" id="{B8C60FDA-5F06-46FD-93B9-544740621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109985"/>
              </p:ext>
            </p:extLst>
          </p:nvPr>
        </p:nvGraphicFramePr>
        <p:xfrm>
          <a:off x="1413760" y="5788247"/>
          <a:ext cx="6666984" cy="851535"/>
        </p:xfrm>
        <a:graphic>
          <a:graphicData uri="http://schemas.openxmlformats.org/drawingml/2006/table">
            <a:tbl>
              <a:tblPr/>
              <a:tblGrid>
                <a:gridCol w="3657892">
                  <a:extLst>
                    <a:ext uri="{9D8B030D-6E8A-4147-A177-3AD203B41FA5}">
                      <a16:colId xmlns:a16="http://schemas.microsoft.com/office/drawing/2014/main" val="267348533"/>
                    </a:ext>
                  </a:extLst>
                </a:gridCol>
                <a:gridCol w="1152180">
                  <a:extLst>
                    <a:ext uri="{9D8B030D-6E8A-4147-A177-3AD203B41FA5}">
                      <a16:colId xmlns:a16="http://schemas.microsoft.com/office/drawing/2014/main" val="2717885140"/>
                    </a:ext>
                  </a:extLst>
                </a:gridCol>
                <a:gridCol w="1856912">
                  <a:extLst>
                    <a:ext uri="{9D8B030D-6E8A-4147-A177-3AD203B41FA5}">
                      <a16:colId xmlns:a16="http://schemas.microsoft.com/office/drawing/2014/main" val="2028635148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หมายเหตุ: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Wingdings 2" panose="05020102010507070707" pitchFamily="18" charset="2"/>
                        </a:rPr>
                        <a:t>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คือ </a:t>
                      </a:r>
                      <a:r>
                        <a:rPr lang="th-TH" sz="1800" b="0" i="0" u="sng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ส่ง</a:t>
                      </a:r>
                      <a:r>
                        <a:rPr lang="th-TH" sz="18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รายงานประจำเดือน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70298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th-TH" sz="18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 2" panose="05020102010507070707" pitchFamily="18" charset="2"/>
                        </a:rPr>
                        <a:t>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คือ </a:t>
                      </a:r>
                      <a:r>
                        <a:rPr lang="th-TH" sz="1800" b="0" i="0" u="sng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ไม่ส่ง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รายงานประจำเดือน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622831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th-TH" sz="18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คือ ไม่มีวัสดุคงคลัง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413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915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586" y="135738"/>
            <a:ext cx="3855023" cy="7786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เรื่องเงินประกันสัญญา</a:t>
            </a:r>
            <a:endParaRPr lang="en-US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4166" y="914400"/>
            <a:ext cx="9423668" cy="5807862"/>
          </a:xfrm>
        </p:spPr>
        <p:txBody>
          <a:bodyPr>
            <a:noAutofit/>
          </a:bodyPr>
          <a:lstStyle/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marL="0" indent="0">
              <a:buNone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เงินประกันสัญญาเลือกวันที่ครบกำหนดผิด</a:t>
            </a:r>
            <a:endParaRPr lang="th-TH" sz="3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แนวทางการแก้ไข     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ทำบันทึกข้อความขอแก้ไขวันที่ครบกำหนดใหม่ส่งมายังกองคลังและทรัพย์สิน</a:t>
            </a:r>
          </a:p>
          <a:p>
            <a:pPr marL="0" indent="0">
              <a:buNone/>
            </a:pPr>
            <a:r>
              <a:rPr lang="th-TH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------------------------------------------------------------------------------------------------------------</a:t>
            </a:r>
          </a:p>
          <a:p>
            <a:pPr>
              <a:spcBef>
                <a:spcPts val="0"/>
              </a:spcBef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เงินประกันสัญญาคงค้างเป็นเวลานาน ไม่สามารถติดตามผู้วางหลักให้มารับหลักประกันสัญญาคืนได้</a:t>
            </a:r>
            <a:endParaRPr lang="th-TH" sz="3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0"/>
              </a:spcBef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แนวทางการแก้ไข    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รวบรวมหลักฐานการติดตาม และทำบันทึกมายังกองคลังและทรัพย์สินพร้อมแนบหลักฐานการติดตาม เพื่อขอตัดโอนบัญชีไปเป็นรายรับอื่นของส่วนงาน</a:t>
            </a:r>
            <a:r>
              <a:rPr lang="th-TH" sz="3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นั้นๆ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โดยส่วนงานจะต้องเป็นผู้ทำบันทึกเบิก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AP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และนำส่งเข้าเป็นรายรับอื่น</a:t>
            </a:r>
          </a:p>
          <a:p>
            <a:pPr marL="0" indent="0">
              <a:buNone/>
            </a:pPr>
            <a:endParaRPr lang="en-US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ลูกศร: เครื่องหมายบั้ง 3">
            <a:extLst>
              <a:ext uri="{FF2B5EF4-FFF2-40B4-BE49-F238E27FC236}">
                <a16:creationId xmlns:a16="http://schemas.microsoft.com/office/drawing/2014/main" id="{92B1C08E-45E8-4B91-96EF-AF306E26C8CC}"/>
              </a:ext>
            </a:extLst>
          </p:cNvPr>
          <p:cNvSpPr/>
          <p:nvPr/>
        </p:nvSpPr>
        <p:spPr>
          <a:xfrm>
            <a:off x="3604437" y="2275368"/>
            <a:ext cx="350875" cy="265814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67AE0AB-D516-4E20-8B96-2448FB574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437" y="5401340"/>
            <a:ext cx="345927" cy="2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08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2567" y="153067"/>
            <a:ext cx="8911687" cy="1280890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การส่งรายงานประกันสัญญาประจำเดือน</a:t>
            </a:r>
            <a:endParaRPr lang="en-US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746" y="1187372"/>
            <a:ext cx="9476508" cy="5503718"/>
          </a:xfrm>
        </p:spPr>
        <p:txBody>
          <a:bodyPr>
            <a:no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ให้ทุกส่วนงาน/หน่วยงาน พิมพ์รายงานเงินประกันสัญญาคงค้าง ณ วันสิ้นเดือน </a:t>
            </a:r>
          </a:p>
          <a:p>
            <a:pPr marL="0" indent="0">
              <a:buNone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จากระบบบัญชีสามมิติ ทำ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บันทึกข้อความ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แนบกับ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แบบชี้แจงรายละเอียดการคืนหลักประกันสัญญา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และ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รายงานรายงานเงินประกันสัญญาคงค้าง จากระบบบัญชี</a:t>
            </a:r>
          </a:p>
          <a:p>
            <a:pPr marL="0" indent="0">
              <a:buNone/>
            </a:pP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สามมิติ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ส่งมาที่กองคลังและทรัพย์สิน</a:t>
            </a:r>
          </a:p>
          <a:p>
            <a:pPr marL="0" indent="0">
              <a:buNone/>
            </a:pPr>
            <a:endParaRPr lang="th-TH" sz="3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ส่วนงาน/หน่วยงาน </a:t>
            </a:r>
            <a:r>
              <a:rPr lang="th-TH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ที่ไม่มีเงินประกันสัญญาคงค้าง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ก็ต้องส่งรายงานเงินประกันสัญญาประจำเดือน มาที่กองคลังและทรัพย์สินเช่นกัน เพื่อเป็นหลักฐานยืนยันว่าไม่มีรายการคงค้าง</a:t>
            </a:r>
          </a:p>
        </p:txBody>
      </p:sp>
    </p:spTree>
    <p:extLst>
      <p:ext uri="{BB962C8B-B14F-4D97-AF65-F5344CB8AC3E}">
        <p14:creationId xmlns:p14="http://schemas.microsoft.com/office/powerpoint/2010/main" val="1520889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810761" y="198116"/>
            <a:ext cx="8229600" cy="920314"/>
          </a:xfr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วิธีการเรียกรายงานเงินประกันสัญญาคงค้าง</a:t>
            </a:r>
            <a:endParaRPr lang="th-TH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1A0036-16E6-4CEA-9466-71EC9B038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186" y="1352107"/>
            <a:ext cx="9675628" cy="515679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9A7E29D-5EC8-4686-A4F1-C92A998B0C44}"/>
              </a:ext>
            </a:extLst>
          </p:cNvPr>
          <p:cNvCxnSpPr/>
          <p:nvPr/>
        </p:nvCxnSpPr>
        <p:spPr>
          <a:xfrm flipH="1">
            <a:off x="7006856" y="3429000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BB5AA00-D873-432B-933B-B44FE427C7D6}"/>
              </a:ext>
            </a:extLst>
          </p:cNvPr>
          <p:cNvCxnSpPr/>
          <p:nvPr/>
        </p:nvCxnSpPr>
        <p:spPr>
          <a:xfrm flipH="1">
            <a:off x="7006856" y="4136951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2580C90-C800-4A93-9006-500E81A13C53}"/>
              </a:ext>
            </a:extLst>
          </p:cNvPr>
          <p:cNvCxnSpPr/>
          <p:nvPr/>
        </p:nvCxnSpPr>
        <p:spPr>
          <a:xfrm flipH="1">
            <a:off x="6836735" y="5114606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DC2BC7-63AF-4249-9EFC-253222CDA74B}"/>
              </a:ext>
            </a:extLst>
          </p:cNvPr>
          <p:cNvCxnSpPr/>
          <p:nvPr/>
        </p:nvCxnSpPr>
        <p:spPr>
          <a:xfrm flipH="1">
            <a:off x="6836735" y="5993910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F9DE28A-520C-4D6D-AD86-A7D4DF562B23}"/>
              </a:ext>
            </a:extLst>
          </p:cNvPr>
          <p:cNvCxnSpPr/>
          <p:nvPr/>
        </p:nvCxnSpPr>
        <p:spPr>
          <a:xfrm flipH="1">
            <a:off x="6836735" y="5714413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EB1EB73-342A-494A-9227-604F3C46863C}"/>
              </a:ext>
            </a:extLst>
          </p:cNvPr>
          <p:cNvCxnSpPr/>
          <p:nvPr/>
        </p:nvCxnSpPr>
        <p:spPr>
          <a:xfrm flipH="1">
            <a:off x="6836735" y="5403185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BA732CE-2146-4F73-9C79-4E3DEF06E75F}"/>
              </a:ext>
            </a:extLst>
          </p:cNvPr>
          <p:cNvCxnSpPr/>
          <p:nvPr/>
        </p:nvCxnSpPr>
        <p:spPr>
          <a:xfrm flipH="1">
            <a:off x="3079898" y="5517711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5AE61CA-6A25-4197-85E9-77643BE7AD99}"/>
              </a:ext>
            </a:extLst>
          </p:cNvPr>
          <p:cNvCxnSpPr/>
          <p:nvPr/>
        </p:nvCxnSpPr>
        <p:spPr>
          <a:xfrm flipH="1">
            <a:off x="10040361" y="4066953"/>
            <a:ext cx="340242" cy="19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7E10-DF58-469E-9DA9-B7341346D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แบบทดสอบก่อนเสวนา </a:t>
            </a:r>
            <a:r>
              <a:rPr lang="en-US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Pre-Test</a:t>
            </a:r>
            <a:endParaRPr lang="th-TH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3C6E7-865E-44D6-9664-EA95A2CEF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269" y="1874517"/>
            <a:ext cx="3719318" cy="473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75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2191230" y="225949"/>
            <a:ext cx="8229600" cy="920314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แบบชี้แจงรายละเอียดการคืนหลักประกันสัญญา</a:t>
            </a:r>
            <a:endParaRPr lang="th-TH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9" name="วัตถุ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975549"/>
              </p:ext>
            </p:extLst>
          </p:nvPr>
        </p:nvGraphicFramePr>
        <p:xfrm>
          <a:off x="1885840" y="1508230"/>
          <a:ext cx="8840380" cy="4996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Worksheet" r:id="rId4" imgW="10906125" imgH="4162385" progId="Excel.Sheet.12">
                  <p:embed/>
                </p:oleObj>
              </mc:Choice>
              <mc:Fallback>
                <p:oleObj name="Worksheet" r:id="rId4" imgW="10906125" imgH="41623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85840" y="1508230"/>
                        <a:ext cx="8840380" cy="4996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501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746851" y="294088"/>
            <a:ext cx="10853269" cy="650404"/>
          </a:xfrm>
        </p:spPr>
        <p:txBody>
          <a:bodyPr>
            <a:noAutofit/>
          </a:bodyPr>
          <a:lstStyle/>
          <a:p>
            <a:pPr algn="ctr"/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รายงานการส่งรายงานเงินประกันสัญญาคงค้างประจำเดือนของส่วนงาน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82F7C8-C970-445F-94F4-7C433672B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723900"/>
            <a:ext cx="93726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63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1095393" y="141720"/>
            <a:ext cx="10469048" cy="650404"/>
          </a:xfrm>
        </p:spPr>
        <p:txBody>
          <a:bodyPr>
            <a:noAutofit/>
          </a:bodyPr>
          <a:lstStyle/>
          <a:p>
            <a:pPr algn="ctr"/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รายงานการส่งรายงานเงินประกันสัญญาคงค้างประจำเดือนของส่วนงาน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41BBC2-6E50-49D8-A491-353DBD0A9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685800"/>
            <a:ext cx="9372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93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605244" y="229809"/>
            <a:ext cx="11186261" cy="650404"/>
          </a:xfrm>
        </p:spPr>
        <p:txBody>
          <a:bodyPr>
            <a:noAutofit/>
          </a:bodyPr>
          <a:lstStyle/>
          <a:p>
            <a:pPr algn="ctr"/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รายงานการส่งรายงานเงินประกันสัญญาคงค้างประจำเดือนของส่วนงาน</a:t>
            </a: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39B462C1-F1AB-4250-9C0C-99F8FA69C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560282"/>
              </p:ext>
            </p:extLst>
          </p:nvPr>
        </p:nvGraphicFramePr>
        <p:xfrm>
          <a:off x="1785458" y="5247462"/>
          <a:ext cx="6507938" cy="1085260"/>
        </p:xfrm>
        <a:graphic>
          <a:graphicData uri="http://schemas.openxmlformats.org/drawingml/2006/table">
            <a:tbl>
              <a:tblPr/>
              <a:tblGrid>
                <a:gridCol w="3484773">
                  <a:extLst>
                    <a:ext uri="{9D8B030D-6E8A-4147-A177-3AD203B41FA5}">
                      <a16:colId xmlns:a16="http://schemas.microsoft.com/office/drawing/2014/main" val="2678517411"/>
                    </a:ext>
                  </a:extLst>
                </a:gridCol>
                <a:gridCol w="787007">
                  <a:extLst>
                    <a:ext uri="{9D8B030D-6E8A-4147-A177-3AD203B41FA5}">
                      <a16:colId xmlns:a16="http://schemas.microsoft.com/office/drawing/2014/main" val="3035804982"/>
                    </a:ext>
                  </a:extLst>
                </a:gridCol>
                <a:gridCol w="2236158">
                  <a:extLst>
                    <a:ext uri="{9D8B030D-6E8A-4147-A177-3AD203B41FA5}">
                      <a16:colId xmlns:a16="http://schemas.microsoft.com/office/drawing/2014/main" val="24986426"/>
                    </a:ext>
                  </a:extLst>
                </a:gridCol>
              </a:tblGrid>
              <a:tr h="542630">
                <a:tc>
                  <a:txBody>
                    <a:bodyPr/>
                    <a:lstStyle/>
                    <a:p>
                      <a:pPr algn="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หมายเหตุ: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Wingdings 2" panose="05020102010507070707" pitchFamily="18" charset="2"/>
                        </a:rPr>
                        <a:t>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คือ </a:t>
                      </a:r>
                      <a:r>
                        <a:rPr lang="th-TH" sz="2000" b="0" i="0" u="sng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ส่ง</a:t>
                      </a:r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รายงานประจำเดือน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912957"/>
                  </a:ext>
                </a:extLst>
              </a:tr>
              <a:tr h="542630">
                <a:tc>
                  <a:txBody>
                    <a:bodyPr/>
                    <a:lstStyle/>
                    <a:p>
                      <a:pPr algn="l" fontAlgn="b"/>
                      <a:endParaRPr lang="th-TH" sz="20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 2" panose="05020102010507070707" pitchFamily="18" charset="2"/>
                        </a:rPr>
                        <a:t>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คือ </a:t>
                      </a:r>
                      <a:r>
                        <a:rPr lang="th-TH" sz="2000" b="0" i="0" u="sng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ไม่ส่ง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รายงานประจำเดือน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51625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96AB031-DC39-4A8E-8B1D-9F9E5A829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937" y="1676400"/>
            <a:ext cx="938212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80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883" y="276457"/>
            <a:ext cx="8911687" cy="1280890"/>
          </a:xfrm>
        </p:spPr>
        <p:txBody>
          <a:bodyPr>
            <a:normAutofit/>
          </a:bodyPr>
          <a:lstStyle/>
          <a:p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เรื่องเงินบริจาค</a:t>
            </a:r>
            <a:endParaRPr lang="en-US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359" y="1428307"/>
            <a:ext cx="9476508" cy="3872346"/>
          </a:xfrm>
        </p:spPr>
        <p:txBody>
          <a:bodyPr>
            <a:noAutofit/>
          </a:bodyPr>
          <a:lstStyle/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</a:t>
            </a:r>
          </a:p>
          <a:p>
            <a:pPr marL="0" indent="0">
              <a:buNone/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	บันทึก</a:t>
            </a:r>
            <a:r>
              <a:rPr lang="en-US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AP </a:t>
            </a: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เบิกเงินใช้งบจากแหล่งเงินบริจาค แล้วไม่ได้ปรับปรุงบัญชี </a:t>
            </a:r>
          </a:p>
          <a:p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แนวทางการแก้ไข</a:t>
            </a:r>
          </a:p>
          <a:p>
            <a:pPr>
              <a:buNone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		</a:t>
            </a: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ส่งสำเนา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AP </a:t>
            </a: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มาให้งานบัญชีปรับปรุงบัญชีให้ภายในเดือน</a:t>
            </a:r>
            <a:r>
              <a:rPr lang="th-TH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นั้นๆ</a:t>
            </a:r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!!</a:t>
            </a:r>
            <a:endParaRPr lang="th-TH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3C679808-507B-46F7-8E96-3BD451762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967" y="3911332"/>
            <a:ext cx="2778642" cy="277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80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6730336-9663-43EE-9032-3B58D732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/>
              <a:t>การตรวจสอบยอดเงินโอนเข้าบัญชีเงินฝากธนาคารของมหาวิทยาลัย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8E55F734-E614-4445-8248-0282505E1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52353"/>
            <a:ext cx="10178322" cy="4327239"/>
          </a:xfrm>
        </p:spPr>
        <p:txBody>
          <a:bodyPr/>
          <a:lstStyle/>
          <a:p>
            <a:pPr marL="0" indent="0">
              <a:buNone/>
            </a:pPr>
            <a:r>
              <a:rPr lang="th-TH" dirty="0"/>
              <a:t>- กรณีที่มีการโอนเงินเข้าบัญชีเงินฝากธนาคารของมหาวิทยาลัยในวันนี้ ขอให้หน่วยงาน/ส่วนงาน ตรวจสอบ</a:t>
            </a:r>
            <a:r>
              <a:rPr lang="th-TH"/>
              <a:t>เงินโอนและ</a:t>
            </a:r>
            <a:r>
              <a:rPr lang="th-TH" dirty="0"/>
              <a:t>ขอเลขที่ </a:t>
            </a:r>
            <a:r>
              <a:rPr lang="en-US" dirty="0"/>
              <a:t>TR </a:t>
            </a:r>
            <a:r>
              <a:rPr lang="th-TH" dirty="0"/>
              <a:t>กับกองคลังและทรัพย์สินได้ในวันรุ่งขึ้น</a:t>
            </a:r>
          </a:p>
        </p:txBody>
      </p:sp>
    </p:spTree>
    <p:extLst>
      <p:ext uri="{BB962C8B-B14F-4D97-AF65-F5344CB8AC3E}">
        <p14:creationId xmlns:p14="http://schemas.microsoft.com/office/powerpoint/2010/main" val="2625805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926" y="1403498"/>
            <a:ext cx="10186605" cy="4731488"/>
          </a:xfrm>
        </p:spPr>
        <p:txBody>
          <a:bodyPr>
            <a:normAutofit fontScale="90000"/>
          </a:bodyPr>
          <a:lstStyle/>
          <a:p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รายได้โครงการบริการวิชาการ และรายได้โครงการวิจัย</a:t>
            </a:r>
            <a:br>
              <a:rPr lang="en-US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sz="9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1238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81556" y="446180"/>
            <a:ext cx="10348443" cy="1492132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แจ้งแนวปฏิบัติการรับเงินโครงการบริการวิชาการและโครงการวิจัยแหล่งทุนภายนอก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51678" y="2094615"/>
            <a:ext cx="10178322" cy="4146697"/>
          </a:xfrm>
        </p:spPr>
        <p:txBody>
          <a:bodyPr>
            <a:normAutofit/>
          </a:bodyPr>
          <a:lstStyle/>
          <a:p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ตามหนังสือกองคลังและทรัพย์สิน ที่ </a:t>
            </a:r>
            <a:r>
              <a:rPr lang="th-TH" sz="30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อว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9100/ว03139 ลงวันที่ 31 มีนาคม 2563 เรื่อง แจ้งแนวปฏิบัติการรับเงินโครงการบริการวิชาการและโครงการวิจัย แหล่งทุนภายนอก</a:t>
            </a:r>
          </a:p>
          <a:p>
            <a:pPr marL="457200" lvl="1" indent="0">
              <a:buNone/>
            </a:pP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1)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ผู้รับผิดชอบโครงการบริการวิชาการ/วิจัย แจ้งให้เจ้าหน้าที่ที่รับผิดชอบด้านการเงินของส่วนงาน/หน่วยงาน ทราบถึงการส่งมอบงาน</a:t>
            </a:r>
          </a:p>
          <a:p>
            <a:pPr marL="457200" lvl="1" indent="0">
              <a:buNone/>
            </a:pP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2)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เจ้าหน้าที่ที่รับผิดชอบด้านการเงินของส่วนงาน/หน่วยงาน บันทึกบัญชี ตั้งผู้ว่าจ้างหรือผู้ให้เงินสนับสนุน เป็นลูกหนี้มหาวิทยาลัย และบันทึกรับรู้   เป็นรายได้จากการให้บริการวิชาการ หรือรายได้จากการให้บริการวิจัย (เมนูบันทึกตั้งลูกหนี้)</a:t>
            </a:r>
          </a:p>
          <a:p>
            <a:pPr marL="971550" lvl="1" indent="-514350">
              <a:buAutoNum type="arabicParenR"/>
            </a:pPr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1024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297559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</a:t>
            </a:r>
            <a:r>
              <a:rPr lang="th-TH" b="1" dirty="0"/>
              <a:t>ปฏิบัติการรับเงินโครงการบริการวิชาการและโครงการวิจัยแหล่งทุน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51678" y="1998920"/>
            <a:ext cx="9484975" cy="3880773"/>
          </a:xfrm>
        </p:spPr>
        <p:txBody>
          <a:bodyPr>
            <a:noAutofit/>
          </a:bodyPr>
          <a:lstStyle/>
          <a:p>
            <a:pPr marL="914400" lvl="2" indent="0">
              <a:buNone/>
            </a:pPr>
            <a:r>
              <a:rPr lang="th-TH" sz="3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เดบิต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ลูกหนี้ค่าขายสินค้าและบริการของหน่วยงาน-จากบุคคลภายนอก   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xxx</a:t>
            </a:r>
          </a:p>
          <a:p>
            <a:pPr marL="914400" lvl="2" indent="0">
              <a:buNone/>
            </a:pP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	</a:t>
            </a:r>
            <a:r>
              <a:rPr lang="th-TH" sz="3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เครดิต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รายได้จากการให้บริการวิชาการ...........	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 xxx</a:t>
            </a:r>
          </a:p>
          <a:p>
            <a:pPr marL="914400" lvl="2" indent="0">
              <a:buNone/>
            </a:pP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	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รายได้จากการให้บริการวิจัย.................	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xxx</a:t>
            </a:r>
          </a:p>
          <a:p>
            <a:pPr marL="914400" lvl="2" indent="0">
              <a:buNone/>
            </a:pPr>
            <a:r>
              <a:rPr lang="th-TH" sz="3000" b="1" u="sng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หมายเหตุ</a:t>
            </a: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1. ไม่ต้องกระทบงบประมาณรายจ่าย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   2. ในการอธิบายข้อมูลการบันทึกบัญชี ขอให้อธิบายโดยละเอียดดังนี้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“บันทึกตั้งลูกหนี้จากการส่งมอบงานโครงการบริการวิชาการ...............................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หรือโครงการวิจัย...................................งวดที่............”</a:t>
            </a:r>
          </a:p>
        </p:txBody>
      </p:sp>
    </p:spTree>
    <p:extLst>
      <p:ext uri="{BB962C8B-B14F-4D97-AF65-F5344CB8AC3E}">
        <p14:creationId xmlns:p14="http://schemas.microsoft.com/office/powerpoint/2010/main" val="3250713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57048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แนวปฏิบัติ</a:t>
            </a:r>
            <a:r>
              <a:rPr lang="th-TH" b="1" dirty="0"/>
              <a:t>การรับเงินโครงการบริการวิชาการและโครงการวิจัยแหล่งทุนภายนอก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088542" y="1916040"/>
            <a:ext cx="10014916" cy="388077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</a:t>
            </a: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3)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เมื่อได้รับเงินจากผู้ว่าจ้าง หรือผู้ให้เงินสนับสนุน เจ้าหน้าที่ที่รับผิดชอบด้านการเงิน      ของส่วนงาน/หน่วยงาน ออกใบเสร็จรับเงิน (เมนูบันทึกรับเงินจากเอกสารใบตั้งลูกหนี้)</a:t>
            </a:r>
          </a:p>
          <a:p>
            <a:pPr marL="914400" lvl="2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</a:t>
            </a:r>
            <a:r>
              <a:rPr lang="th-TH" sz="3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เดบิต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เงินสด/เงินฝากธนาคาร/เช็ค  	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    xxx</a:t>
            </a:r>
          </a:p>
          <a:p>
            <a:pPr marL="914400" lvl="2" indent="0">
              <a:buNone/>
            </a:pP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เงินประกันผลงาน (กรณีมีเงินประกันผลงาน) 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      xxx</a:t>
            </a:r>
          </a:p>
          <a:p>
            <a:pPr marL="914400" lvl="2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</a:t>
            </a:r>
            <a:r>
              <a:rPr lang="th-TH" sz="3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เครดิต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ลูกหนี้ค่าขายสินค้าและบริการของหน่วยงาน-จากบุคคลภายนอก   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xxx</a:t>
            </a:r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422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910416"/>
              </p:ext>
            </p:extLst>
          </p:nvPr>
        </p:nvGraphicFramePr>
        <p:xfrm>
          <a:off x="249382" y="249382"/>
          <a:ext cx="11375735" cy="581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2608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41991" y="403650"/>
            <a:ext cx="10845210" cy="1276294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</a:t>
            </a:r>
            <a:r>
              <a:rPr lang="th-TH" b="1" dirty="0"/>
              <a:t>ปฏิบัติการรับเงินโครงการบริการวิชาการและโครงการวิจัยแหล่งทุน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85319" y="1852728"/>
            <a:ext cx="9136999" cy="4420481"/>
          </a:xfrm>
        </p:spPr>
        <p:txBody>
          <a:bodyPr>
            <a:noAutofit/>
          </a:bodyPr>
          <a:lstStyle/>
          <a:p>
            <a:pPr marL="914400" lvl="2" indent="0">
              <a:buNone/>
            </a:pPr>
            <a:r>
              <a:rPr lang="th-TH" sz="3000" b="1" u="sng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หมายเหตุ</a:t>
            </a: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1. กรณีถูกหักเงินประกันผลงานให้ขอหลักฐานแสดงการหักเงินประกันผลงาน เพื่อเป็นเอกสารประกอบการบันทึกบัญชี และเอกสารดังกล่าวต้องส่งให้กองคลังและทรัพย์สิน เพื่อเก็บรักษา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   2. ขอให้อธิบายข้อมูลให้ละเอียดดังนี้ “รับเงินจากโครงการบริการวิชาการ..............หรือโครงการวิจัย............. งวดที่.......... ซึ่งมีเงินประกันผลงานจำนวนเงิน.......................บาท ได้รับเงินสุทธิจำนวนเงิน.........................บาท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 3. ให้กระทบงบประมาณรายจ่ายโครงการบริการวิชาการ หรือโครงการวิจัย ด้วยจำนวนเงินที่ได้รับจริง </a:t>
            </a:r>
            <a:r>
              <a:rPr lang="th-TH" sz="3000" b="1" dirty="0">
                <a:solidFill>
                  <a:srgbClr val="FF00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(ไม่รวมเงินประกันผลงาน)</a:t>
            </a:r>
          </a:p>
        </p:txBody>
      </p:sp>
    </p:spTree>
    <p:extLst>
      <p:ext uri="{BB962C8B-B14F-4D97-AF65-F5344CB8AC3E}">
        <p14:creationId xmlns:p14="http://schemas.microsoft.com/office/powerpoint/2010/main" val="2847268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46834" y="276465"/>
            <a:ext cx="10388009" cy="1403885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</a:t>
            </a:r>
            <a:r>
              <a:rPr lang="th-TH" b="1" dirty="0"/>
              <a:t>ปฏิบัติการรับเงินโครงการบริการวิชาการและโครงการวิจัยแหล่งทุนภายนอก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51677" y="1818168"/>
            <a:ext cx="10178322" cy="359359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4)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ขอให้ส่วนงาน/หน่วยงาน ตรวจสอบสัญญาหรือข้อตกลงที่ทำระหว่าง    ผู้ว่าจ้าง/ผู้ให้เงินสนับสนุน ว่าในสัญญาหรือข้อตกลงให้หักเงินประกันผลงานหรือไม่ หากในสัญญาหรือข้อตกลงระบุให้หักเงินประกันผลงาน </a:t>
            </a: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ขอให้ส่วนงาน/หน่วยงาน ขอหลักฐานการหักเงินประกันผลงานด้วย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ทั้งนี้เนื่องจากสำนักงานตรวจเงินแผ่นดินจังหวัดชลบุรีได้ตรวจสอบและ </a:t>
            </a:r>
            <a:r>
              <a:rPr lang="th-TH" sz="3000" u="sng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พบว่ามีหลายส่วนงาน/หน่วยงาน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ไม่ขอหลักฐานการหักเงินประกันผลงาน และออกใบเสร็จรับเงินด้วยยอดสุทธิที่หักเงินประกันผลงานแล้ว</a:t>
            </a:r>
          </a:p>
        </p:txBody>
      </p:sp>
    </p:spTree>
    <p:extLst>
      <p:ext uri="{BB962C8B-B14F-4D97-AF65-F5344CB8AC3E}">
        <p14:creationId xmlns:p14="http://schemas.microsoft.com/office/powerpoint/2010/main" val="4224257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51677" y="382385"/>
            <a:ext cx="10646155" cy="1425150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</a:t>
            </a:r>
            <a:r>
              <a:rPr lang="th-TH" b="1" dirty="0"/>
              <a:t>ปฏิบัติการรับเงินโครงการบริการวิชาการและโครงการวิจัยแหล่งทุน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51677" y="2105248"/>
            <a:ext cx="10178322" cy="429555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th-TH" sz="3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5)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เมื่อรับเงินประกันผลงานคืน</a:t>
            </a:r>
          </a:p>
          <a:p>
            <a:pPr lvl="2"/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5.1) ส่วนงาน/หน่วยงาน ทำหนังสือแจ้งความประสงค์ขอหลักฐาน     การหักเงินประกันผลงานคืนจากกองคลังและทรัพย์สิน เพื่อไปดำเนินการขอคืนจากผู้ว่าจ้าง/ผู้ให้เงินสนับสนุน</a:t>
            </a:r>
          </a:p>
          <a:p>
            <a:pPr lvl="2"/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5.2) เมื่อได้รับเงินประกันผลงานคืน เจ้าหน้าที่ที่รับผิดชอบด้านการเงินของส่วนงาน/หน่วยงานบันทึก (เมนูบันทึกรับเงินแบบไม่มีใบตั้งหนี้)</a:t>
            </a:r>
          </a:p>
          <a:p>
            <a:pPr marL="1371600" lvl="3" indent="0">
              <a:buNone/>
            </a:pPr>
            <a:r>
              <a:rPr lang="th-TH" sz="3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เดบิต 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เงินสด/เงินฝากธนาคาร/เช็คในมือ	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xxx</a:t>
            </a:r>
          </a:p>
          <a:p>
            <a:pPr marL="1371600" lvl="3" indent="0">
              <a:buNone/>
            </a:pP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	</a:t>
            </a:r>
            <a:r>
              <a:rPr lang="th-TH" sz="3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เครดิต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เงินประกันผลงาน				</a:t>
            </a:r>
            <a:r>
              <a:rPr lang="en-US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xxx</a:t>
            </a:r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2"/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914400" lvl="2" indent="0">
              <a:buNone/>
            </a:pPr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164582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69581" y="382386"/>
            <a:ext cx="10260419" cy="1318824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</a:t>
            </a:r>
            <a:r>
              <a:rPr lang="th-TH" b="1" dirty="0"/>
              <a:t>ปฏิบัติการรับเงินโครงการบริการวิชาการและโครงการวิจัยแหล่งทุน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561330" y="1793594"/>
            <a:ext cx="9069340" cy="4532778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r>
              <a:rPr lang="th-TH" sz="3000" b="1" u="sng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หมายเหตุ</a:t>
            </a: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</a:p>
          <a:p>
            <a:pPr marL="1371600" lvl="3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1. ขอให้อธิบายข้อมูลให้ละเอียดดังนี้ “รับเงินประกันผลงานคืน โครงการบริการวิชาการ..................หรือโครงการวิจัย.....................”</a:t>
            </a:r>
          </a:p>
          <a:p>
            <a:pPr marL="1371600" lvl="3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2. ให้กระทบงบประมาณรายจ่ายโครงการบริการวิชาการ หรือโครงการวิจัย ด้วยจำนวนเงินที่ได้รับจริง </a:t>
            </a:r>
          </a:p>
          <a:p>
            <a:pPr marL="1371600" lvl="3" indent="0">
              <a:buNone/>
            </a:pPr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3216711" y="4983010"/>
            <a:ext cx="6440991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th-TH" sz="3000" b="1" dirty="0">
                <a:solidFill>
                  <a:schemeClr val="accent4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ทั้งนี้ขอให้เริ่มดำเนินการตั้งแต่ 1 พฤษภาคม พ.ศ. 2563</a:t>
            </a:r>
          </a:p>
        </p:txBody>
      </p:sp>
    </p:spTree>
    <p:extLst>
      <p:ext uri="{BB962C8B-B14F-4D97-AF65-F5344CB8AC3E}">
        <p14:creationId xmlns:p14="http://schemas.microsoft.com/office/powerpoint/2010/main" val="1968865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15473" y="383241"/>
            <a:ext cx="10178322" cy="1191234"/>
          </a:xfrm>
        </p:spPr>
        <p:txBody>
          <a:bodyPr>
            <a:normAutofit fontScale="90000"/>
          </a:bodyPr>
          <a:lstStyle/>
          <a:p>
            <a:r>
              <a:rPr lang="th-TH" b="1" dirty="0"/>
              <a:t>แจ้ง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</a:t>
            </a:r>
            <a:r>
              <a:rPr lang="th-TH" b="1" dirty="0"/>
              <a:t>ปฏิบัติการรับเงินโครงการบริการวิชาการและโครงการวิจัยแหล่งทุน</a:t>
            </a:r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ภายนอก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483717" y="2080674"/>
            <a:ext cx="9170106" cy="4064945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ขอให้ส่วนงาน/หน่วยงาน สำรวจโครงการที่จะส่งมอบงานก่อนวันที่ 30 กันยายน พ.ศ. 2564 </a:t>
            </a:r>
          </a:p>
          <a:p>
            <a:pPr marL="1371600" lvl="3" indent="0">
              <a:buNone/>
            </a:pPr>
            <a:endParaRPr lang="th-TH" sz="3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1371600" lvl="3" indent="0">
              <a:buNone/>
            </a:pPr>
            <a:r>
              <a:rPr lang="th-TH" sz="30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โครงการที่ส่งมอบงานแล้ว ให้ดำเนินการตั้งผู้ว่าจ้างหรือผู้ให้เงินสนับสนุน เป็นลูกหนี้มหาวิทยาลัย และบันทึกรับรู้เป็นรายได้จากการให้บริการวิชาการ หรือรายได้จากการให้บริการวิจัย (เมนูบันทึกตั้งลูกหนี้)</a:t>
            </a:r>
          </a:p>
        </p:txBody>
      </p:sp>
      <p:sp>
        <p:nvSpPr>
          <p:cNvPr id="4" name="ลูกศร: เครื่องหมายบั้ง 3">
            <a:extLst>
              <a:ext uri="{FF2B5EF4-FFF2-40B4-BE49-F238E27FC236}">
                <a16:creationId xmlns:a16="http://schemas.microsoft.com/office/drawing/2014/main" id="{3E4B9CBA-5C5A-4CDD-8863-1E66F9814A20}"/>
              </a:ext>
            </a:extLst>
          </p:cNvPr>
          <p:cNvSpPr/>
          <p:nvPr/>
        </p:nvSpPr>
        <p:spPr>
          <a:xfrm>
            <a:off x="2615609" y="2264736"/>
            <a:ext cx="350875" cy="265814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ลูกศร: เครื่องหมายบั้ง 4">
            <a:extLst>
              <a:ext uri="{FF2B5EF4-FFF2-40B4-BE49-F238E27FC236}">
                <a16:creationId xmlns:a16="http://schemas.microsoft.com/office/drawing/2014/main" id="{B66B8CCC-6A14-4B34-AC4B-28B4B5A7E2B2}"/>
              </a:ext>
            </a:extLst>
          </p:cNvPr>
          <p:cNvSpPr/>
          <p:nvPr/>
        </p:nvSpPr>
        <p:spPr>
          <a:xfrm>
            <a:off x="2615608" y="3911072"/>
            <a:ext cx="350875" cy="265814"/>
          </a:xfrm>
          <a:prstGeom prst="chevron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8139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7E10-DF58-469E-9DA9-B7341346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612" y="558421"/>
            <a:ext cx="10178322" cy="1492132"/>
          </a:xfrm>
        </p:spPr>
        <p:txBody>
          <a:bodyPr/>
          <a:lstStyle/>
          <a:p>
            <a:r>
              <a:rPr lang="th-TH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แบบทดสอบหลังเสวนา </a:t>
            </a:r>
            <a:r>
              <a:rPr lang="en-US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POST-Test</a:t>
            </a:r>
            <a:endParaRPr lang="th-TH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8D2C54D6-FA17-49EF-9826-12468B498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166" y="1611911"/>
            <a:ext cx="4687668" cy="468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626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85617" y="409031"/>
            <a:ext cx="3844636" cy="1320800"/>
          </a:xfrm>
        </p:spPr>
        <p:txBody>
          <a:bodyPr>
            <a:noAutofit/>
          </a:bodyPr>
          <a:lstStyle/>
          <a:p>
            <a:pPr algn="ctr"/>
            <a: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encil" panose="040409050D0802020404" pitchFamily="82" charset="0"/>
                <a:cs typeface="AngsanaUPC" panose="02020603050405020304" pitchFamily="18" charset="-34"/>
              </a:rPr>
              <a:t>Q &amp; A</a:t>
            </a:r>
            <a:endParaRPr lang="th-TH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encil" panose="040409050D0802020404" pitchFamily="82" charset="0"/>
              <a:cs typeface="AngsanaUPC" panose="02020603050405020304" pitchFamily="18" charset="-34"/>
            </a:endParaRPr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FFC125DC-3D4B-46E6-BC02-7B99AA176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07935" y="2344718"/>
            <a:ext cx="5910493" cy="3563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527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7069" y="1446027"/>
            <a:ext cx="10186605" cy="4742121"/>
          </a:xfrm>
        </p:spPr>
        <p:txBody>
          <a:bodyPr>
            <a:normAutofit/>
          </a:bodyPr>
          <a:lstStyle/>
          <a:p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การเตรียมความพร้อมก่อนสิ้นปีงบประมาณ</a:t>
            </a:r>
            <a:br>
              <a:rPr lang="en-US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sz="9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344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740" y="354845"/>
            <a:ext cx="5715697" cy="1280890"/>
          </a:xfrm>
        </p:spPr>
        <p:txBody>
          <a:bodyPr>
            <a:normAutofit fontScale="90000"/>
          </a:bodyPr>
          <a:lstStyle/>
          <a:p>
            <a:r>
              <a:rPr lang="th-TH" sz="5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ข้อมูลประกอบการบันทึกบัญชี</a:t>
            </a:r>
            <a:endParaRPr lang="en-US" sz="5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904" y="1760425"/>
            <a:ext cx="6238699" cy="3777622"/>
          </a:xfrm>
        </p:spPr>
        <p:txBody>
          <a:bodyPr>
            <a:normAutofit/>
          </a:bodyPr>
          <a:lstStyle/>
          <a:p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ค่าใช้จ่ายค้างจ่าย</a:t>
            </a:r>
          </a:p>
          <a:p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ค่าใช้จ่ายจ่ายล่วงหน้า</a:t>
            </a:r>
          </a:p>
          <a:p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รายได้ค้างรับ</a:t>
            </a:r>
          </a:p>
          <a:p>
            <a:r>
              <a:rPr lang="th-TH" sz="4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รายได้รับล่วงหน้า</a:t>
            </a:r>
            <a:endParaRPr lang="en-US" sz="4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92184298"/>
              </p:ext>
            </p:extLst>
          </p:nvPr>
        </p:nvGraphicFramePr>
        <p:xfrm>
          <a:off x="4896746" y="1635735"/>
          <a:ext cx="4820356" cy="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39427561"/>
              </p:ext>
            </p:extLst>
          </p:nvPr>
        </p:nvGraphicFramePr>
        <p:xfrm>
          <a:off x="4875963" y="2473036"/>
          <a:ext cx="4820356" cy="904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7" name="ตัวเชื่อมต่อตรง 6">
            <a:extLst>
              <a:ext uri="{FF2B5EF4-FFF2-40B4-BE49-F238E27FC236}">
                <a16:creationId xmlns:a16="http://schemas.microsoft.com/office/drawing/2014/main" id="{1CD65CF7-E95C-4A02-9658-01D19538D2D2}"/>
              </a:ext>
            </a:extLst>
          </p:cNvPr>
          <p:cNvCxnSpPr/>
          <p:nvPr/>
        </p:nvCxnSpPr>
        <p:spPr>
          <a:xfrm flipV="1">
            <a:off x="4231758" y="1956391"/>
            <a:ext cx="644205" cy="2126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ตัวเชื่อมต่อตรง 7">
            <a:extLst>
              <a:ext uri="{FF2B5EF4-FFF2-40B4-BE49-F238E27FC236}">
                <a16:creationId xmlns:a16="http://schemas.microsoft.com/office/drawing/2014/main" id="{1ED4E7F9-BA6B-43EC-8C76-EBC0A50A4956}"/>
              </a:ext>
            </a:extLst>
          </p:cNvPr>
          <p:cNvCxnSpPr>
            <a:cxnSpLocks/>
          </p:cNvCxnSpPr>
          <p:nvPr/>
        </p:nvCxnSpPr>
        <p:spPr>
          <a:xfrm>
            <a:off x="4231758" y="2169042"/>
            <a:ext cx="623422" cy="7559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62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8" t="27635" r="78888" b="11129"/>
          <a:stretch/>
        </p:blipFill>
        <p:spPr>
          <a:xfrm>
            <a:off x="1085264" y="143539"/>
            <a:ext cx="3184197" cy="65709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21888" y="2686236"/>
            <a:ext cx="1648178" cy="293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85264" y="4234565"/>
            <a:ext cx="2980266" cy="293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C2FE516-BF30-4971-A6E6-8CA3E7215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513" y="681688"/>
            <a:ext cx="7187702" cy="4884233"/>
          </a:xfrm>
          <a:prstGeom prst="rect">
            <a:avLst/>
          </a:prstGeom>
        </p:spPr>
      </p:pic>
      <p:grpSp>
        <p:nvGrpSpPr>
          <p:cNvPr id="19" name="กลุ่ม 18">
            <a:extLst>
              <a:ext uri="{FF2B5EF4-FFF2-40B4-BE49-F238E27FC236}">
                <a16:creationId xmlns:a16="http://schemas.microsoft.com/office/drawing/2014/main" id="{61471653-0177-440F-8891-6D1EE291F61F}"/>
              </a:ext>
            </a:extLst>
          </p:cNvPr>
          <p:cNvGrpSpPr/>
          <p:nvPr/>
        </p:nvGrpSpPr>
        <p:grpSpPr>
          <a:xfrm>
            <a:off x="6686101" y="1292079"/>
            <a:ext cx="4384011" cy="2942486"/>
            <a:chOff x="1363174" y="1162676"/>
            <a:chExt cx="4384011" cy="2942486"/>
          </a:xfrm>
        </p:grpSpPr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F158A903-3657-4687-8E09-B1B664E1EA6E}"/>
                </a:ext>
              </a:extLst>
            </p:cNvPr>
            <p:cNvSpPr/>
            <p:nvPr/>
          </p:nvSpPr>
          <p:spPr>
            <a:xfrm>
              <a:off x="1473309" y="1162676"/>
              <a:ext cx="1975559" cy="33060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7E86491B-3946-4806-9A4C-94DD9AFA3BAC}"/>
                </a:ext>
              </a:extLst>
            </p:cNvPr>
            <p:cNvSpPr/>
            <p:nvPr/>
          </p:nvSpPr>
          <p:spPr>
            <a:xfrm>
              <a:off x="1711991" y="1571570"/>
              <a:ext cx="3838223" cy="33060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173491AF-FE0F-409B-894F-C15734637644}"/>
                </a:ext>
              </a:extLst>
            </p:cNvPr>
            <p:cNvSpPr/>
            <p:nvPr/>
          </p:nvSpPr>
          <p:spPr>
            <a:xfrm>
              <a:off x="1615449" y="2292832"/>
              <a:ext cx="4131736" cy="33060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593EED16-E01D-40FB-9231-3104E9613127}"/>
                </a:ext>
              </a:extLst>
            </p:cNvPr>
            <p:cNvSpPr/>
            <p:nvPr/>
          </p:nvSpPr>
          <p:spPr>
            <a:xfrm>
              <a:off x="1711991" y="3403444"/>
              <a:ext cx="3070579" cy="33060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89A5E99C-DBB2-42EB-B397-1AEBD295736D}"/>
                </a:ext>
              </a:extLst>
            </p:cNvPr>
            <p:cNvSpPr/>
            <p:nvPr/>
          </p:nvSpPr>
          <p:spPr>
            <a:xfrm>
              <a:off x="1363174" y="3774559"/>
              <a:ext cx="4131736" cy="33060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57985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/>
          <p:cNvSpPr/>
          <p:nvPr/>
        </p:nvSpPr>
        <p:spPr>
          <a:xfrm>
            <a:off x="8472054" y="1024742"/>
            <a:ext cx="2819400" cy="1240971"/>
          </a:xfrm>
          <a:prstGeom prst="leftArrow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 แผ่น ต่อ 1 มิติ</a:t>
            </a:r>
            <a:endParaRPr lang="en-US" sz="3000" b="1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8472054" y="2694214"/>
            <a:ext cx="2819400" cy="1240971"/>
          </a:xfrm>
          <a:prstGeom prst="leftArrow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ใบ </a:t>
            </a:r>
            <a:r>
              <a:rPr lang="en-US" sz="30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PO </a:t>
            </a:r>
            <a:r>
              <a:rPr lang="th-TH" sz="30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เท่านั้น</a:t>
            </a:r>
            <a:endParaRPr lang="en-US" sz="3000" b="1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045423" y="2857967"/>
            <a:ext cx="1578452" cy="1077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ค่าใช้จ่ายค้างจ่าย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42E222-E7A9-4442-911B-E2EEC9D89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689" y="647700"/>
            <a:ext cx="5569366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3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/>
          <p:cNvSpPr/>
          <p:nvPr/>
        </p:nvSpPr>
        <p:spPr>
          <a:xfrm>
            <a:off x="8335926" y="2693302"/>
            <a:ext cx="3714065" cy="2243470"/>
          </a:xfrm>
          <a:prstGeom prst="leftArrow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 แผ่น ต่อ 1 มิติ</a:t>
            </a:r>
          </a:p>
          <a:p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เรียงลำดับรายการตามเลขที่ 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AP</a:t>
            </a:r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1210580" y="269919"/>
            <a:ext cx="3505846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ค่าใช้จ่ายจ่ายล่วงหน้า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F107E9-37B5-4CE3-B020-366307DB6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99" y="1010093"/>
            <a:ext cx="7389628" cy="536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75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/>
          <p:cNvSpPr/>
          <p:nvPr/>
        </p:nvSpPr>
        <p:spPr>
          <a:xfrm>
            <a:off x="7900554" y="3238006"/>
            <a:ext cx="2819400" cy="1240971"/>
          </a:xfrm>
          <a:prstGeom prst="leftArrow">
            <a:avLst/>
          </a:prstGeom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 แผ่น ต่อ 1 มิติ</a:t>
            </a:r>
            <a:endParaRPr lang="en-US" sz="3000" b="1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966354" y="2699397"/>
            <a:ext cx="1267692" cy="1077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รายได้ค้างรับ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945795-E529-4528-85AC-BA0AD0998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530" y="585787"/>
            <a:ext cx="5572024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76830"/>
      </p:ext>
    </p:extLst>
  </p:cSld>
  <p:clrMapOvr>
    <a:masterClrMapping/>
  </p:clrMapOvr>
</p:sld>
</file>

<file path=ppt/theme/theme1.xml><?xml version="1.0" encoding="utf-8"?>
<a:theme xmlns:a="http://schemas.openxmlformats.org/drawingml/2006/main" name="ป้าย">
  <a:themeElements>
    <a:clrScheme name="ป้าย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ป้าย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ป้าย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TM10001106[[fn=ป้าย]]</Template>
  <TotalTime>1235</TotalTime>
  <Words>1510</Words>
  <Application>Microsoft Office PowerPoint</Application>
  <PresentationFormat>แบบจอกว้าง</PresentationFormat>
  <Paragraphs>146</Paragraphs>
  <Slides>36</Slides>
  <Notes>25</Notes>
  <HiddenSlides>0</HiddenSlides>
  <MMClips>0</MMClips>
  <ScaleCrop>false</ScaleCrop>
  <HeadingPairs>
    <vt:vector size="8" baseType="variant">
      <vt:variant>
        <vt:lpstr>ฟอนต์ที่ถูกใช้</vt:lpstr>
      </vt:variant>
      <vt:variant>
        <vt:i4>12</vt:i4>
      </vt:variant>
      <vt:variant>
        <vt:lpstr>ธีม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ชื่อเรื่องสไลด์</vt:lpstr>
      </vt:variant>
      <vt:variant>
        <vt:i4>36</vt:i4>
      </vt:variant>
    </vt:vector>
  </HeadingPairs>
  <TitlesOfParts>
    <vt:vector size="50" baseType="lpstr">
      <vt:lpstr>Angsana New</vt:lpstr>
      <vt:lpstr>AngsanaUPC</vt:lpstr>
      <vt:lpstr>Arial</vt:lpstr>
      <vt:lpstr>Calibri</vt:lpstr>
      <vt:lpstr>Cordia New</vt:lpstr>
      <vt:lpstr>Gill Sans MT</vt:lpstr>
      <vt:lpstr>Impact</vt:lpstr>
      <vt:lpstr>Stencil</vt:lpstr>
      <vt:lpstr>Tahoma</vt:lpstr>
      <vt:lpstr>TH SarabunIT๙</vt:lpstr>
      <vt:lpstr>TH SarabunPSK</vt:lpstr>
      <vt:lpstr>Wingdings 2</vt:lpstr>
      <vt:lpstr>ป้าย</vt:lpstr>
      <vt:lpstr>Worksheet</vt:lpstr>
      <vt:lpstr>โครงการเสวนางานบัญชี</vt:lpstr>
      <vt:lpstr>แบบทดสอบก่อนเสวนา Pre-Test</vt:lpstr>
      <vt:lpstr>งานนำเสนอ PowerPoint</vt:lpstr>
      <vt:lpstr>การเตรียมความพร้อมก่อนสิ้นปีงบประมาณ </vt:lpstr>
      <vt:lpstr>ข้อมูลประกอบการบันทึกบัญชี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วัสดุ</vt:lpstr>
      <vt:lpstr>การส่งรายงานวัสดุคงเหลือประจำเดือน</vt:lpstr>
      <vt:lpstr>วิธีการเรียกรายงานวัสดุคงเหลือประจำเดือน</vt:lpstr>
      <vt:lpstr>รายงานการส่งรายงานวัสดุคงคลังประจำเดือนของส่วนงาน</vt:lpstr>
      <vt:lpstr>รายงานการส่งรายงานวัสดุคงคลังประจำเดือนของส่วนงาน</vt:lpstr>
      <vt:lpstr>รายงานการส่งรายงานวัสดุคงคลังประจำเดือนของส่วนงาน</vt:lpstr>
      <vt:lpstr>เรื่องเงินประกันสัญญา</vt:lpstr>
      <vt:lpstr>การส่งรายงานประกันสัญญาประจำเดือน</vt:lpstr>
      <vt:lpstr>วิธีการเรียกรายงานเงินประกันสัญญาคงค้าง</vt:lpstr>
      <vt:lpstr>แบบชี้แจงรายละเอียดการคืนหลักประกันสัญญา</vt:lpstr>
      <vt:lpstr>รายงานการส่งรายงานเงินประกันสัญญาคงค้างประจำเดือนของส่วนงาน</vt:lpstr>
      <vt:lpstr>รายงานการส่งรายงานเงินประกันสัญญาคงค้างประจำเดือนของส่วนงาน</vt:lpstr>
      <vt:lpstr>รายงานการส่งรายงานเงินประกันสัญญาคงค้างประจำเดือนของส่วนงาน</vt:lpstr>
      <vt:lpstr>เรื่องเงินบริจาค</vt:lpstr>
      <vt:lpstr>การตรวจสอบยอดเงินโอนเข้าบัญชีเงินฝากธนาคารของมหาวิทยาลัย</vt:lpstr>
      <vt:lpstr>รายได้โครงการบริการวิชาการ และรายได้โครงการวิจัย 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แจ้งแนวปฏิบัติการรับเงินโครงการบริการวิชาการและโครงการวิจัยแหล่งทุนภายนอก</vt:lpstr>
      <vt:lpstr>แบบทดสอบหลังเสวนา POST-Test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โครงการเสวนางานบัญชี</dc:title>
  <dc:creator>Windows User</dc:creator>
  <cp:lastModifiedBy>Lenovo</cp:lastModifiedBy>
  <cp:revision>70</cp:revision>
  <cp:lastPrinted>2021-08-24T04:40:27Z</cp:lastPrinted>
  <dcterms:created xsi:type="dcterms:W3CDTF">2019-08-22T04:33:41Z</dcterms:created>
  <dcterms:modified xsi:type="dcterms:W3CDTF">2021-09-20T02:58:01Z</dcterms:modified>
</cp:coreProperties>
</file>