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0" r:id="rId1"/>
    <p:sldMasterId id="2147484536" r:id="rId2"/>
  </p:sldMasterIdLst>
  <p:notesMasterIdLst>
    <p:notesMasterId r:id="rId25"/>
  </p:notesMasterIdLst>
  <p:handoutMasterIdLst>
    <p:handoutMasterId r:id="rId26"/>
  </p:handoutMasterIdLst>
  <p:sldIdLst>
    <p:sldId id="256" r:id="rId3"/>
    <p:sldId id="346" r:id="rId4"/>
    <p:sldId id="306" r:id="rId5"/>
    <p:sldId id="344" r:id="rId6"/>
    <p:sldId id="311" r:id="rId7"/>
    <p:sldId id="325" r:id="rId8"/>
    <p:sldId id="333" r:id="rId9"/>
    <p:sldId id="334" r:id="rId10"/>
    <p:sldId id="308" r:id="rId11"/>
    <p:sldId id="335" r:id="rId12"/>
    <p:sldId id="336" r:id="rId13"/>
    <p:sldId id="328" r:id="rId14"/>
    <p:sldId id="323" r:id="rId15"/>
    <p:sldId id="338" r:id="rId16"/>
    <p:sldId id="343" r:id="rId17"/>
    <p:sldId id="342" r:id="rId18"/>
    <p:sldId id="329" r:id="rId19"/>
    <p:sldId id="337" r:id="rId20"/>
    <p:sldId id="340" r:id="rId21"/>
    <p:sldId id="341" r:id="rId22"/>
    <p:sldId id="345" r:id="rId23"/>
    <p:sldId id="347" r:id="rId24"/>
  </p:sldIdLst>
  <p:sldSz cx="12192000" cy="6858000"/>
  <p:notesSz cx="9928225" cy="6797675"/>
  <p:defaultTextStyle>
    <a:defPPr rtl="0">
      <a:defRPr lang="th-T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ส่วนเริ่มต้น" id="{0C69BE8D-A7DF-4E8C-A665-CA9FE3A8E10B}">
          <p14:sldIdLst>
            <p14:sldId id="256"/>
            <p14:sldId id="346"/>
            <p14:sldId id="306"/>
            <p14:sldId id="344"/>
            <p14:sldId id="311"/>
            <p14:sldId id="325"/>
            <p14:sldId id="333"/>
            <p14:sldId id="334"/>
            <p14:sldId id="308"/>
            <p14:sldId id="335"/>
            <p14:sldId id="336"/>
            <p14:sldId id="328"/>
            <p14:sldId id="323"/>
            <p14:sldId id="338"/>
            <p14:sldId id="343"/>
            <p14:sldId id="342"/>
            <p14:sldId id="329"/>
            <p14:sldId id="337"/>
            <p14:sldId id="340"/>
            <p14:sldId id="341"/>
            <p14:sldId id="345"/>
            <p14:sldId id="34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  <a:srgbClr val="7373FF"/>
    <a:srgbClr val="FF9900"/>
    <a:srgbClr val="FF7C80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DA37D80-6434-44D0-A028-1B22A696006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63" autoAdjust="0"/>
    <p:restoredTop sz="94660"/>
  </p:normalViewPr>
  <p:slideViewPr>
    <p:cSldViewPr snapToGrid="0">
      <p:cViewPr varScale="1">
        <p:scale>
          <a:sx n="49" d="100"/>
          <a:sy n="49" d="100"/>
        </p:scale>
        <p:origin x="77" y="88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07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5623699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15A8145-F39B-45D5-A6CD-4CD09E7F1BAF}" type="datetime1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t>20/09/64</a:t>
            </a:fld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2" y="6456613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3"/>
          </p:nvPr>
        </p:nvSpPr>
        <p:spPr>
          <a:xfrm>
            <a:off x="5623699" y="6456613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02BA2C8-71FC-43D0-BD87-0547616971FA}" type="slidenum">
              <a:rPr lang="th-TH">
                <a:latin typeface="Leelawadee" panose="020B0502040204020203" pitchFamily="34" charset="-34"/>
                <a:cs typeface="Leelawadee" panose="020B0502040204020203" pitchFamily="34" charset="-34"/>
              </a:rPr>
              <a:t>‹#›</a:t>
            </a:fld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292136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 noProof="0" dirty="0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5623699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A1149727-3553-48E7-8D8D-186B54BC95EB}" type="datetime1">
              <a:rPr lang="th-TH" noProof="0" smtClean="0"/>
              <a:pPr/>
              <a:t>20/09/64</a:t>
            </a:fld>
            <a:endParaRPr lang="th-TH" noProof="0" dirty="0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h-TH" noProof="0" dirty="0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992823" y="3271382"/>
            <a:ext cx="7942580" cy="22942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h-TH" noProof="0" dirty="0"/>
              <a:t>คลิกเพื่อแก้ไขสไตล์ของข้อความต้นแบบ</a:t>
            </a:r>
          </a:p>
          <a:p>
            <a:pPr lvl="1" rtl="0"/>
            <a:r>
              <a:rPr lang="th-TH" noProof="0" dirty="0"/>
              <a:t>ระดับที่สอง</a:t>
            </a:r>
          </a:p>
          <a:p>
            <a:pPr lvl="2" rtl="0"/>
            <a:r>
              <a:rPr lang="th-TH" noProof="0" dirty="0"/>
              <a:t>ระดับที่สาม</a:t>
            </a:r>
          </a:p>
          <a:p>
            <a:pPr lvl="3" rtl="0"/>
            <a:r>
              <a:rPr lang="th-TH" noProof="0" dirty="0"/>
              <a:t>ระดับที่สี่</a:t>
            </a:r>
          </a:p>
          <a:p>
            <a:pPr lvl="4" rtl="0"/>
            <a:r>
              <a:rPr lang="th-TH" noProof="0" dirty="0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2" y="6456613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 noProof="0" dirty="0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5623699" y="6456613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C6539446-6953-447E-A4E3-E7CFBF870046}" type="slidenum">
              <a:rPr lang="th-TH" noProof="0" smtClean="0"/>
              <a:pPr/>
              <a:t>‹#›</a:t>
            </a:fld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142392923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th-TH" smtClean="0"/>
              <a:pPr/>
              <a:t>1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5446797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th-TH" smtClean="0"/>
              <a:pPr/>
              <a:t>12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3689575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th-TH" smtClean="0"/>
              <a:pPr/>
              <a:t>13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3082090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th-TH" smtClean="0"/>
              <a:pPr/>
              <a:t>14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0819322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th-TH" smtClean="0"/>
              <a:pPr/>
              <a:t>15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75807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th-TH" smtClean="0"/>
              <a:pPr/>
              <a:t>16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1229375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th-TH" smtClean="0"/>
              <a:pPr/>
              <a:t>17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5363766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th-TH" smtClean="0"/>
              <a:pPr/>
              <a:t>18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509848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th-TH" smtClean="0"/>
              <a:pPr/>
              <a:t>19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5158074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th-TH" smtClean="0"/>
              <a:pPr/>
              <a:t>20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2595870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th-TH" smtClean="0"/>
              <a:pPr/>
              <a:t>21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536832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th-TH" noProof="0" smtClean="0"/>
              <a:pPr/>
              <a:t>3</a:t>
            </a:fld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39617292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th-TH" noProof="0" smtClean="0"/>
              <a:pPr/>
              <a:t>4</a:t>
            </a:fld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17311807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th-TH" smtClean="0"/>
              <a:pPr/>
              <a:t>5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600587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th-TH" noProof="0" smtClean="0"/>
              <a:pPr/>
              <a:t>7</a:t>
            </a:fld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27533451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th-TH" smtClean="0"/>
              <a:pPr/>
              <a:t>8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0878011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th-TH" smtClean="0"/>
              <a:pPr/>
              <a:t>9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8795656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th-TH" smtClean="0"/>
              <a:pPr/>
              <a:t>10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0637372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539446-6953-447E-A4E3-E7CFBF870046}" type="slidenum">
              <a:rPr lang="th-TH" smtClean="0"/>
              <a:pPr/>
              <a:t>11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800546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น้ำ3"/>
          <p:cNvSpPr/>
          <p:nvPr/>
        </p:nvSpPr>
        <p:spPr bwMode="gray">
          <a:xfrm>
            <a:off x="2552" y="5243129"/>
            <a:ext cx="12188952" cy="1614871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23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5" name="ท้องฟ้า"/>
          <p:cNvSpPr/>
          <p:nvPr/>
        </p:nvSpPr>
        <p:spPr bwMode="white">
          <a:xfrm>
            <a:off x="2552" y="0"/>
            <a:ext cx="12188952" cy="533400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6" name="น้ำ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 bwMode="ltGray">
          <a:xfrm>
            <a:off x="-1425" y="5497897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น้ำ1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 bwMode="gray">
          <a:xfrm flipH="1">
            <a:off x="-1425" y="5221111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สี่เหลี่ยมผืนผ้า 7"/>
          <p:cNvSpPr/>
          <p:nvPr/>
        </p:nvSpPr>
        <p:spPr>
          <a:xfrm>
            <a:off x="-1425" y="5961106"/>
            <a:ext cx="12188952" cy="896846"/>
          </a:xfrm>
          <a:prstGeom prst="rect">
            <a:avLst/>
          </a:prstGeom>
          <a:gradFill>
            <a:gsLst>
              <a:gs pos="25000">
                <a:schemeClr val="accent6">
                  <a:lumMod val="60000"/>
                  <a:lumOff val="40000"/>
                  <a:alpha val="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305872" y="1309047"/>
            <a:ext cx="9602789" cy="2667000"/>
          </a:xfrm>
        </p:spPr>
        <p:txBody>
          <a:bodyPr rtlCol="0" anchor="b">
            <a:noAutofit/>
          </a:bodyPr>
          <a:lstStyle>
            <a:lvl1pPr algn="ctr">
              <a:defRPr sz="60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/>
              <a:t>คลิกเพื่อแก้ไขสไตล์ชื่อเรื่องต้นแบบ</a:t>
            </a:r>
            <a:endParaRPr lang="th-TH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05872" y="4038600"/>
            <a:ext cx="9601200" cy="9906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cap="all" baseline="0">
                <a:solidFill>
                  <a:schemeClr val="accent2">
                    <a:lumMod val="7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th-TH"/>
              <a:t>คลิกเพื่อแก้ไขสไตล์ชื่อเรื่องรองต้นแบบ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h-TH"/>
              <a:t>คลิกเพื่อแก้ไขสไตล์ชื่อเรื่องต้นแบบ</a:t>
            </a:r>
            <a:endParaRPr lang="th-TH" dirty="0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th-TH"/>
              <a:t>คลิกเพื่อแก้ไขสไตล์ของข้อความต้นแบบ</a:t>
            </a:r>
          </a:p>
          <a:p>
            <a:pPr lvl="1" rtl="0"/>
            <a:r>
              <a:rPr lang="th-TH"/>
              <a:t>ระดับที่สอง</a:t>
            </a:r>
          </a:p>
          <a:p>
            <a:pPr lvl="2" rtl="0"/>
            <a:r>
              <a:rPr lang="th-TH"/>
              <a:t>ระดับที่สาม</a:t>
            </a:r>
          </a:p>
          <a:p>
            <a:pPr lvl="3" rtl="0"/>
            <a:r>
              <a:rPr lang="th-TH"/>
              <a:t>ระดับที่สี่</a:t>
            </a:r>
          </a:p>
          <a:p>
            <a:pPr lvl="4" rtl="0"/>
            <a:r>
              <a:rPr lang="th-TH"/>
              <a:t>ระดับที่ห้า</a:t>
            </a:r>
            <a:endParaRPr lang="th-TH" dirty="0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h-TH" dirty="0"/>
              <a:t>เพิ่มท้ายกระดาษ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925F18-6E4B-4ED5-9A06-7BD4C15B59B2}" type="datetime1">
              <a:rPr lang="th-TH" smtClean="0"/>
              <a:t>20/09/64</a:t>
            </a:fld>
            <a:endParaRPr lang="th-TH" dirty="0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th-TH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ชื่อเรื่องแนวตั้งและข้อควา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440362"/>
          </a:xfrm>
        </p:spPr>
        <p:txBody>
          <a:bodyPr vert="eaVert" rtlCol="0"/>
          <a:lstStyle/>
          <a:p>
            <a:pPr rtl="0"/>
            <a:r>
              <a:rPr lang="th-TH"/>
              <a:t>คลิกเพื่อแก้ไขสไตล์ชื่อเรื่องต้นแบบ</a:t>
            </a:r>
            <a:endParaRPr lang="th-TH" dirty="0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440362"/>
          </a:xfrm>
        </p:spPr>
        <p:txBody>
          <a:bodyPr vert="eaVert" rtlCol="0"/>
          <a:lstStyle/>
          <a:p>
            <a:pPr lvl="0" rtl="0"/>
            <a:r>
              <a:rPr lang="th-TH"/>
              <a:t>คลิกเพื่อแก้ไขสไตล์ของข้อความต้นแบบ</a:t>
            </a:r>
          </a:p>
          <a:p>
            <a:pPr lvl="1" rtl="0"/>
            <a:r>
              <a:rPr lang="th-TH"/>
              <a:t>ระดับที่สอง</a:t>
            </a:r>
          </a:p>
          <a:p>
            <a:pPr lvl="2" rtl="0"/>
            <a:r>
              <a:rPr lang="th-TH"/>
              <a:t>ระดับที่สาม</a:t>
            </a:r>
          </a:p>
          <a:p>
            <a:pPr lvl="3" rtl="0"/>
            <a:r>
              <a:rPr lang="th-TH"/>
              <a:t>ระดับที่สี่</a:t>
            </a:r>
          </a:p>
          <a:p>
            <a:pPr lvl="4" rtl="0"/>
            <a:r>
              <a:rPr lang="th-TH"/>
              <a:t>ระดับที่ห้า</a:t>
            </a:r>
            <a:endParaRPr lang="th-TH" dirty="0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h-TH" dirty="0"/>
              <a:t>เพิ่มท้ายกระดาษ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073CF55-24FE-4C09-A54F-C7018917050A}" type="datetime1">
              <a:rPr lang="th-TH" smtClean="0"/>
              <a:t>20/09/64</a:t>
            </a:fld>
            <a:endParaRPr lang="th-TH" dirty="0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th-TH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680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D299E-DF6A-4B40-AF57-B1EAC5692EAC}" type="datetime1">
              <a:rPr lang="th-TH" noProof="0" smtClean="0"/>
              <a:pPr/>
              <a:t>20/09/64</a:t>
            </a:fld>
            <a:endParaRPr lang="th-TH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noProof="0"/>
              <a:t>เพิ่มท้ายกระดาษ</a:t>
            </a:r>
            <a:endParaRPr lang="th-TH" noProof="0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th-TH" noProof="0" smtClean="0"/>
              <a:pPr/>
              <a:t>‹#›</a:t>
            </a:fld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129909472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D299E-DF6A-4B40-AF57-B1EAC5692EAC}" type="datetime1">
              <a:rPr lang="th-TH" noProof="0" smtClean="0"/>
              <a:pPr/>
              <a:t>20/09/64</a:t>
            </a:fld>
            <a:endParaRPr lang="th-TH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noProof="0"/>
              <a:t>เพิ่มท้ายกระดาษ</a:t>
            </a:r>
            <a:endParaRPr lang="th-TH" noProof="0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th-TH" noProof="0" smtClean="0"/>
              <a:pPr/>
              <a:t>‹#›</a:t>
            </a:fld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398399981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D299E-DF6A-4B40-AF57-B1EAC5692EAC}" type="datetime1">
              <a:rPr lang="th-TH" noProof="0" smtClean="0"/>
              <a:pPr/>
              <a:t>20/09/64</a:t>
            </a:fld>
            <a:endParaRPr lang="th-TH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noProof="0"/>
              <a:t>เพิ่มท้ายกระดาษ</a:t>
            </a:r>
            <a:endParaRPr lang="th-TH" noProof="0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FAB73BC-B049-4115-A692-8D63A059BFB8}" type="slidenum">
              <a:rPr lang="th-TH" noProof="0" smtClean="0"/>
              <a:pPr/>
              <a:t>‹#›</a:t>
            </a:fld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97254942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D299E-DF6A-4B40-AF57-B1EAC5692EAC}" type="datetime1">
              <a:rPr lang="th-TH" noProof="0" smtClean="0"/>
              <a:pPr/>
              <a:t>20/09/64</a:t>
            </a:fld>
            <a:endParaRPr lang="th-TH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noProof="0"/>
              <a:t>เพิ่มท้ายกระดาษ</a:t>
            </a:r>
            <a:endParaRPr lang="th-TH" noProof="0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FAB73BC-B049-4115-A692-8D63A059BFB8}" type="slidenum">
              <a:rPr lang="th-TH" noProof="0" smtClean="0"/>
              <a:pPr/>
              <a:t>‹#›</a:t>
            </a:fld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1154319009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D299E-DF6A-4B40-AF57-B1EAC5692EAC}" type="datetime1">
              <a:rPr lang="th-TH" noProof="0" smtClean="0"/>
              <a:pPr/>
              <a:t>20/09/64</a:t>
            </a:fld>
            <a:endParaRPr lang="th-TH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noProof="0"/>
              <a:t>เพิ่มท้ายกระดาษ</a:t>
            </a:r>
            <a:endParaRPr lang="th-TH" noProof="0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th-TH" noProof="0" smtClean="0"/>
              <a:pPr/>
              <a:t>‹#›</a:t>
            </a:fld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22623773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D299E-DF6A-4B40-AF57-B1EAC5692EAC}" type="datetime1">
              <a:rPr lang="th-TH" noProof="0" smtClean="0"/>
              <a:pPr/>
              <a:t>20/09/64</a:t>
            </a:fld>
            <a:endParaRPr lang="th-TH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noProof="0"/>
              <a:t>เพิ่มท้ายกระดาษ</a:t>
            </a:r>
            <a:endParaRPr lang="th-TH" noProof="0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th-TH" noProof="0" smtClean="0"/>
              <a:pPr/>
              <a:t>‹#›</a:t>
            </a:fld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728068767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D299E-DF6A-4B40-AF57-B1EAC5692EAC}" type="datetime1">
              <a:rPr lang="th-TH" noProof="0" smtClean="0"/>
              <a:pPr/>
              <a:t>20/09/64</a:t>
            </a:fld>
            <a:endParaRPr lang="th-TH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noProof="0"/>
              <a:t>เพิ่มท้ายกระดาษ</a:t>
            </a:r>
            <a:endParaRPr lang="th-TH" noProof="0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th-TH" noProof="0" smtClean="0"/>
              <a:pPr/>
              <a:t>‹#›</a:t>
            </a:fld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291912345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h-TH"/>
              <a:t>คลิกเพื่อแก้ไขสไตล์ชื่อเรื่องต้นแบบ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</a:lstStyle>
          <a:p>
            <a:pPr lvl="0" rtl="0"/>
            <a:r>
              <a:rPr lang="th-TH"/>
              <a:t>คลิกเพื่อแก้ไขสไตล์ของข้อความต้นแบบ</a:t>
            </a:r>
          </a:p>
          <a:p>
            <a:pPr lvl="1" rtl="0"/>
            <a:r>
              <a:rPr lang="th-TH"/>
              <a:t>ระดับที่สอง</a:t>
            </a:r>
          </a:p>
          <a:p>
            <a:pPr lvl="2" rtl="0"/>
            <a:r>
              <a:rPr lang="th-TH"/>
              <a:t>ระดับที่สาม</a:t>
            </a:r>
          </a:p>
          <a:p>
            <a:pPr lvl="3" rtl="0"/>
            <a:r>
              <a:rPr lang="th-TH"/>
              <a:t>ระดับที่สี่</a:t>
            </a:r>
          </a:p>
          <a:p>
            <a:pPr lvl="4" rtl="0"/>
            <a:r>
              <a:rPr lang="th-TH"/>
              <a:t>ระดับที่ห้า</a:t>
            </a:r>
            <a:endParaRPr lang="th-TH" dirty="0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h-TH" dirty="0"/>
              <a:t>เพิ่มท้ายกระดาษ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F538A12-227A-47ED-85AC-D5B9AA5F2593}" type="datetime1">
              <a:rPr lang="th-TH" smtClean="0"/>
              <a:t>20/09/64</a:t>
            </a:fld>
            <a:endParaRPr lang="th-TH" dirty="0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th-TH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D299E-DF6A-4B40-AF57-B1EAC5692EAC}" type="datetime1">
              <a:rPr lang="th-TH" noProof="0" smtClean="0"/>
              <a:pPr/>
              <a:t>20/09/64</a:t>
            </a:fld>
            <a:endParaRPr lang="th-TH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th-TH" noProof="0" smtClean="0"/>
              <a:pPr/>
              <a:t>‹#›</a:t>
            </a:fld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389661167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D299E-DF6A-4B40-AF57-B1EAC5692EAC}" type="datetime1">
              <a:rPr lang="th-TH" noProof="0" smtClean="0"/>
              <a:pPr/>
              <a:t>20/09/64</a:t>
            </a:fld>
            <a:endParaRPr lang="th-TH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noProof="0"/>
              <a:t>เพิ่มท้ายกระดาษ</a:t>
            </a:r>
            <a:endParaRPr lang="th-TH" noProof="0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th-TH" noProof="0" smtClean="0"/>
              <a:pPr/>
              <a:t>‹#›</a:t>
            </a:fld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3528432942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D299E-DF6A-4B40-AF57-B1EAC5692EAC}" type="datetime1">
              <a:rPr lang="th-TH" noProof="0" smtClean="0"/>
              <a:pPr/>
              <a:t>20/09/64</a:t>
            </a:fld>
            <a:endParaRPr lang="th-TH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noProof="0"/>
              <a:t>เพิ่มท้ายกระดาษ</a:t>
            </a:r>
            <a:endParaRPr lang="th-TH" noProof="0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th-TH" noProof="0" smtClean="0"/>
              <a:pPr/>
              <a:t>‹#›</a:t>
            </a:fld>
            <a:endParaRPr lang="th-TH" noProof="0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54000984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D299E-DF6A-4B40-AF57-B1EAC5692EAC}" type="datetime1">
              <a:rPr lang="th-TH" noProof="0" smtClean="0"/>
              <a:pPr/>
              <a:t>20/09/64</a:t>
            </a:fld>
            <a:endParaRPr lang="th-TH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noProof="0"/>
              <a:t>เพิ่มท้ายกระดาษ</a:t>
            </a:r>
            <a:endParaRPr lang="th-TH" noProof="0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th-TH" noProof="0" smtClean="0"/>
              <a:pPr/>
              <a:t>‹#›</a:t>
            </a:fld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108745453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D299E-DF6A-4B40-AF57-B1EAC5692EAC}" type="datetime1">
              <a:rPr lang="th-TH" noProof="0" smtClean="0"/>
              <a:pPr/>
              <a:t>20/09/64</a:t>
            </a:fld>
            <a:endParaRPr lang="th-TH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noProof="0"/>
              <a:t>เพิ่มท้ายกระดาษ</a:t>
            </a:r>
            <a:endParaRPr lang="th-TH" noProof="0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th-TH" noProof="0" smtClean="0"/>
              <a:pPr/>
              <a:t>‹#›</a:t>
            </a:fld>
            <a:endParaRPr lang="th-TH" noProof="0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9327770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D299E-DF6A-4B40-AF57-B1EAC5692EAC}" type="datetime1">
              <a:rPr lang="th-TH" noProof="0" smtClean="0"/>
              <a:pPr/>
              <a:t>20/09/64</a:t>
            </a:fld>
            <a:endParaRPr lang="th-TH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noProof="0"/>
              <a:t>เพิ่มท้ายกระดาษ</a:t>
            </a:r>
            <a:endParaRPr lang="th-TH" noProof="0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th-TH" noProof="0" smtClean="0"/>
              <a:pPr/>
              <a:t>‹#›</a:t>
            </a:fld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3304210185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D299E-DF6A-4B40-AF57-B1EAC5692EAC}" type="datetime1">
              <a:rPr lang="th-TH" noProof="0" smtClean="0"/>
              <a:pPr/>
              <a:t>20/09/64</a:t>
            </a:fld>
            <a:endParaRPr lang="th-TH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noProof="0"/>
              <a:t>เพิ่มท้ายกระดาษ</a:t>
            </a:r>
            <a:endParaRPr lang="th-TH" noProof="0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th-TH" noProof="0" smtClean="0"/>
              <a:pPr/>
              <a:t>‹#›</a:t>
            </a:fld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2760355720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D299E-DF6A-4B40-AF57-B1EAC5692EAC}" type="datetime1">
              <a:rPr lang="th-TH" noProof="0" smtClean="0"/>
              <a:pPr/>
              <a:t>20/09/64</a:t>
            </a:fld>
            <a:endParaRPr lang="th-TH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noProof="0"/>
              <a:t>เพิ่มท้ายกระดาษ</a:t>
            </a:r>
            <a:endParaRPr lang="th-TH" noProof="0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th-TH" noProof="0" smtClean="0"/>
              <a:pPr/>
              <a:t>‹#›</a:t>
            </a:fld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931923140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F538A12-227A-47ED-85AC-D5B9AA5F2593}" type="datetime1">
              <a:rPr lang="th-TH" smtClean="0"/>
              <a:t>20/09/64</a:t>
            </a:fld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th-TH"/>
              <a:t>เพิ่มท้ายกระดาษ</a:t>
            </a:r>
            <a:endParaRPr lang="th-T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th-TH" smtClean="0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63026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ท้องฟ้า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293813" y="1309047"/>
            <a:ext cx="9601252" cy="2667000"/>
          </a:xfrm>
        </p:spPr>
        <p:txBody>
          <a:bodyPr rtlCol="0" anchor="b">
            <a:normAutofit/>
          </a:bodyPr>
          <a:lstStyle>
            <a:lvl1pPr algn="ctr">
              <a:defRPr sz="6000" b="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/>
              <a:t>คลิกเพื่อแก้ไขสไตล์ชื่อเรื่องต้นแบบ</a:t>
            </a:r>
            <a:endParaRPr lang="th-TH" dirty="0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1293813" y="4038600"/>
            <a:ext cx="9601200" cy="1143000"/>
          </a:xfrm>
        </p:spPr>
        <p:txBody>
          <a:bodyPr rtlCol="0"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accent2">
                    <a:lumMod val="7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r>
              <a:rPr lang="th-TH"/>
              <a:t>เพิ่มท้ายกระดาษ</a:t>
            </a:r>
            <a:endParaRPr lang="th-TH" dirty="0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CF460EF7-D682-46B6-A2ED-47E6F46880BA}" type="datetime1">
              <a:rPr lang="th-TH" smtClean="0"/>
              <a:pPr/>
              <a:t>20/09/64</a:t>
            </a:fld>
            <a:endParaRPr lang="th-TH" dirty="0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4FAB73BC-B049-4115-A692-8D63A059BFB8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ส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h-TH"/>
              <a:t>คลิกเพื่อแก้ไขสไตล์ชื่อเรื่องต้นแบบ</a:t>
            </a:r>
            <a:endParaRPr lang="th-TH" dirty="0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278880" y="1572768"/>
            <a:ext cx="4572000" cy="4142232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th-TH"/>
              <a:t>คลิกเพื่อแก้ไขสไตล์ของข้อความต้นแบบ</a:t>
            </a:r>
          </a:p>
          <a:p>
            <a:pPr lvl="1" rtl="0"/>
            <a:r>
              <a:rPr lang="th-TH"/>
              <a:t>ระดับที่สอง</a:t>
            </a:r>
          </a:p>
          <a:p>
            <a:pPr lvl="2" rtl="0"/>
            <a:r>
              <a:rPr lang="th-TH"/>
              <a:t>ระดับที่สาม</a:t>
            </a:r>
          </a:p>
          <a:p>
            <a:pPr lvl="3" rtl="0"/>
            <a:r>
              <a:rPr lang="th-TH"/>
              <a:t>ระดับที่สี่</a:t>
            </a:r>
          </a:p>
          <a:p>
            <a:pPr lvl="4" rtl="0"/>
            <a:r>
              <a:rPr lang="th-TH"/>
              <a:t>ระดับที่ห้า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1341120" y="1572768"/>
            <a:ext cx="4572000" cy="4142232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th-TH"/>
              <a:t>คลิกเพื่อแก้ไขสไตล์ของข้อความต้นแบบ</a:t>
            </a:r>
          </a:p>
          <a:p>
            <a:pPr lvl="1" rtl="0"/>
            <a:r>
              <a:rPr lang="th-TH"/>
              <a:t>ระดับที่สอง</a:t>
            </a:r>
          </a:p>
          <a:p>
            <a:pPr lvl="2" rtl="0"/>
            <a:r>
              <a:rPr lang="th-TH"/>
              <a:t>ระดับที่สาม</a:t>
            </a:r>
          </a:p>
          <a:p>
            <a:pPr lvl="3" rtl="0"/>
            <a:r>
              <a:rPr lang="th-TH"/>
              <a:t>ระดับที่สี่</a:t>
            </a:r>
          </a:p>
          <a:p>
            <a:pPr lvl="4" rtl="0"/>
            <a:r>
              <a:rPr lang="th-TH"/>
              <a:t>ระดับที่ห้า</a:t>
            </a:r>
            <a:endParaRPr lang="th-TH" dirty="0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h-TH" dirty="0"/>
              <a:t>เพิ่มท้ายกระดาษ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4CE182F-534F-41F8-9E92-6B5761C85DA4}" type="datetime1">
              <a:rPr lang="th-TH" smtClean="0"/>
              <a:t>20/09/64</a:t>
            </a:fld>
            <a:endParaRPr lang="th-TH" dirty="0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th-TH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ชื่อเรื่อง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h-TH"/>
              <a:t>คลิกเพื่อแก้ไขสไตล์ชื่อเรื่องต้นแบบ</a:t>
            </a:r>
            <a:endParaRPr lang="th-TH" dirty="0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4572000" cy="766588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1341120" y="2365861"/>
            <a:ext cx="4572000" cy="334914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th-TH"/>
              <a:t>คลิกเพื่อแก้ไขสไตล์ของข้อความต้นแบบ</a:t>
            </a:r>
          </a:p>
          <a:p>
            <a:pPr lvl="1" rtl="0"/>
            <a:r>
              <a:rPr lang="th-TH"/>
              <a:t>ระดับที่สอง</a:t>
            </a:r>
          </a:p>
          <a:p>
            <a:pPr lvl="2" rtl="0"/>
            <a:r>
              <a:rPr lang="th-TH"/>
              <a:t>ระดับที่สาม</a:t>
            </a:r>
          </a:p>
          <a:p>
            <a:pPr lvl="3" rtl="0"/>
            <a:r>
              <a:rPr lang="th-TH"/>
              <a:t>ระดับที่สี่</a:t>
            </a:r>
          </a:p>
          <a:p>
            <a:pPr lvl="4" rtl="0"/>
            <a:r>
              <a:rPr lang="th-TH"/>
              <a:t>ระดับที่ห้า</a:t>
            </a:r>
            <a:endParaRPr lang="th-TH" dirty="0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6278880" y="1572768"/>
            <a:ext cx="4572000" cy="766588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6278880" y="2365861"/>
            <a:ext cx="4572000" cy="334914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th-TH"/>
              <a:t>คลิกเพื่อแก้ไขสไตล์ของข้อความต้นแบบ</a:t>
            </a:r>
          </a:p>
          <a:p>
            <a:pPr lvl="1" rtl="0"/>
            <a:r>
              <a:rPr lang="th-TH"/>
              <a:t>ระดับที่สอง</a:t>
            </a:r>
          </a:p>
          <a:p>
            <a:pPr lvl="2" rtl="0"/>
            <a:r>
              <a:rPr lang="th-TH"/>
              <a:t>ระดับที่สาม</a:t>
            </a:r>
          </a:p>
          <a:p>
            <a:pPr lvl="3" rtl="0"/>
            <a:r>
              <a:rPr lang="th-TH"/>
              <a:t>ระดับที่สี่</a:t>
            </a:r>
          </a:p>
          <a:p>
            <a:pPr lvl="4" rtl="0"/>
            <a:r>
              <a:rPr lang="th-TH"/>
              <a:t>ระดับที่ห้า</a:t>
            </a:r>
            <a:endParaRPr lang="th-TH" dirty="0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h-TH" dirty="0"/>
              <a:t>เพิ่มท้ายกระดาษ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A04242-A40C-431F-B1EE-A8FF04F2B6F2}" type="datetime1">
              <a:rPr lang="th-TH" smtClean="0"/>
              <a:t>20/09/64</a:t>
            </a:fld>
            <a:endParaRPr lang="th-TH" dirty="0"/>
          </a:p>
        </p:txBody>
      </p:sp>
      <p:sp>
        <p:nvSpPr>
          <p:cNvPr id="9" name="ตัวแทนหมายเลขสไลด์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th-TH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เรื่องเท่านั้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ชื่อเรื่อง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h-TH"/>
              <a:t>คลิกเพื่อแก้ไขสไตล์ชื่อเรื่องต้นแบบ</a:t>
            </a:r>
            <a:endParaRPr lang="th-TH" dirty="0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h-TH" dirty="0"/>
              <a:t>เพิ่มท้ายกระดาษ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1F41BAC-56A4-4F1F-A32B-E7B911F6467F}" type="datetime1">
              <a:rPr lang="th-TH" smtClean="0"/>
              <a:t>20/09/64</a:t>
            </a:fld>
            <a:endParaRPr lang="th-TH" dirty="0"/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th-TH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ท้องฟ้า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r>
              <a:rPr lang="th-TH"/>
              <a:t>เพิ่มท้ายกระดาษ</a:t>
            </a:r>
            <a:endParaRPr lang="th-TH" dirty="0"/>
          </a:p>
        </p:txBody>
      </p:sp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2F9893EC-8FD8-40E1-8167-24CE818C6EAB}" type="datetime1">
              <a:rPr lang="th-TH" smtClean="0"/>
              <a:pPr/>
              <a:t>20/09/64</a:t>
            </a:fld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4FAB73BC-B049-4115-A692-8D63A059BFB8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rtlCol="0" anchor="b">
            <a:normAutofit/>
          </a:bodyPr>
          <a:lstStyle>
            <a:lvl1pPr>
              <a:defRPr sz="3200" b="0"/>
            </a:lvl1pPr>
          </a:lstStyle>
          <a:p>
            <a:pPr rtl="0"/>
            <a:r>
              <a:rPr lang="th-TH"/>
              <a:t>คลิกเพื่อแก้ไขสไตล์ชื่อเรื่องต้นแบบ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760413" y="685800"/>
            <a:ext cx="6858000" cy="4572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th-TH"/>
              <a:t>คลิกเพื่อแก้ไขสไตล์ของข้อความต้นแบบ</a:t>
            </a:r>
          </a:p>
          <a:p>
            <a:pPr lvl="1" rtl="0"/>
            <a:r>
              <a:rPr lang="th-TH"/>
              <a:t>ระดับที่สอง</a:t>
            </a:r>
          </a:p>
          <a:p>
            <a:pPr lvl="2" rtl="0"/>
            <a:r>
              <a:rPr lang="th-TH"/>
              <a:t>ระดับที่สาม</a:t>
            </a:r>
          </a:p>
          <a:p>
            <a:pPr lvl="3" rtl="0"/>
            <a:r>
              <a:rPr lang="th-TH"/>
              <a:t>ระดับที่สี่</a:t>
            </a:r>
          </a:p>
          <a:p>
            <a:pPr lvl="4" rtl="0"/>
            <a:r>
              <a:rPr lang="th-TH"/>
              <a:t>ระดับที่ห้า</a:t>
            </a:r>
            <a:endParaRPr lang="th-TH" dirty="0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 rtlCol="0">
            <a:normAutofit/>
          </a:bodyPr>
          <a:lstStyle>
            <a:lvl1pPr marL="0" indent="0">
              <a:lnSpc>
                <a:spcPct val="9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h-TH" dirty="0"/>
              <a:t>เพิ่มท้ายกระดาษ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10931E-B087-4C0F-8935-816DD017BD03}" type="datetime1">
              <a:rPr lang="th-TH" smtClean="0"/>
              <a:t>20/09/64</a:t>
            </a:fld>
            <a:endParaRPr lang="th-TH" dirty="0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th-TH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th-TH"/>
              <a:t>คลิกเพื่อแก้ไขสไตล์ชื่อเรื่องต้นแบบ</a:t>
            </a:r>
            <a:endParaRPr lang="th-TH" dirty="0"/>
          </a:p>
        </p:txBody>
      </p:sp>
      <p:sp>
        <p:nvSpPr>
          <p:cNvPr id="3" name="ตัวแทนรูปภาพ 2" descr="พื้นที่สำรองเปล่าสำหรับเพิ่มรูปภาพ คลิกบนพื้นที่สำรองแล้วเลือกรูปภาพที่คุณต้องการเพิ่ม"/>
          <p:cNvSpPr>
            <a:spLocks noGrp="1"/>
          </p:cNvSpPr>
          <p:nvPr>
            <p:ph type="pic" idx="1"/>
          </p:nvPr>
        </p:nvSpPr>
        <p:spPr>
          <a:xfrm>
            <a:off x="760413" y="685800"/>
            <a:ext cx="6858000" cy="4572000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h-TH"/>
              <a:t>คลิกไอคอนเพื่อเพิ่มรูปภาพ</a:t>
            </a:r>
            <a:endParaRPr lang="th-TH" dirty="0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h-TH" dirty="0"/>
              <a:t>เพิ่มท้ายกระดาษ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B5027E2-7A35-47BC-BF37-3810AF9DB8BE}" type="datetime1">
              <a:rPr lang="th-TH" smtClean="0"/>
              <a:t>20/09/64</a:t>
            </a:fld>
            <a:endParaRPr lang="th-TH" dirty="0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th-TH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FF7C8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ท้องฟ้า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58000"/>
                </a:schemeClr>
              </a:gs>
              <a:gs pos="88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 rtl="0"/>
            <a:endParaRPr lang="th-TH" noProof="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8" name="น้ำ3"/>
          <p:cNvSpPr/>
          <p:nvPr/>
        </p:nvSpPr>
        <p:spPr bwMode="gray">
          <a:xfrm>
            <a:off x="2552" y="6064101"/>
            <a:ext cx="12188952" cy="793899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49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h-TH" noProof="0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9" name="น้ำ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 bwMode="white">
          <a:xfrm>
            <a:off x="-1425" y="6256181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น้ำ1"/>
          <p:cNvPicPr>
            <a:picLocks noChangeAspect="1"/>
          </p:cNvPicPr>
          <p:nvPr/>
        </p:nvPicPr>
        <p:blipFill rotWithShape="1">
          <a:blip r:embed="rId1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 bwMode="gray">
          <a:xfrm flipH="1">
            <a:off x="-1425" y="5979395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1341120" y="265176"/>
            <a:ext cx="9509759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th-TH" noProof="0" dirty="0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9509760" cy="4142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th-TH" noProof="0" dirty="0"/>
              <a:t>คลิกเพื่อแก้ไขสไตล์ของข้อความต้นแบบ</a:t>
            </a:r>
          </a:p>
          <a:p>
            <a:pPr lvl="1" rtl="0"/>
            <a:r>
              <a:rPr lang="th-TH" noProof="0" dirty="0"/>
              <a:t>ระดับที่สอง</a:t>
            </a:r>
          </a:p>
          <a:p>
            <a:pPr lvl="2" rtl="0"/>
            <a:r>
              <a:rPr lang="th-TH" noProof="0" dirty="0"/>
              <a:t>ระดับที่สาม</a:t>
            </a:r>
          </a:p>
          <a:p>
            <a:pPr lvl="3" rtl="0"/>
            <a:r>
              <a:rPr lang="th-TH" noProof="0" dirty="0"/>
              <a:t>ระดับที่สี่</a:t>
            </a:r>
          </a:p>
          <a:p>
            <a:pPr lvl="4" rtl="0"/>
            <a:r>
              <a:rPr lang="th-TH" noProof="0" dirty="0"/>
              <a:t>ระดับที่ห้า</a:t>
            </a: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r>
              <a:rPr lang="th-TH" noProof="0" dirty="0"/>
              <a:t>เพิ่มท้ายกระดาษ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594D299E-DF6A-4B40-AF57-B1EAC5692EAC}" type="datetime1">
              <a:rPr lang="th-TH" noProof="0" smtClean="0"/>
              <a:pPr/>
              <a:t>20/09/64</a:t>
            </a:fld>
            <a:endParaRPr lang="th-TH" noProof="0" dirty="0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cap="all" baseline="0">
                <a:solidFill>
                  <a:schemeClr val="tx1"/>
                </a:solidFill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fld id="{4FAB73BC-B049-4115-A692-8D63A059BFB8}" type="slidenum">
              <a:rPr lang="th-TH" noProof="0" smtClean="0"/>
              <a:pPr/>
              <a:t>‹#›</a:t>
            </a:fld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accent2">
              <a:lumMod val="50000"/>
            </a:schemeClr>
          </a:solidFill>
          <a:latin typeface="Leelawadee" panose="020B0502040204020203" pitchFamily="34" charset="-34"/>
          <a:ea typeface="+mj-ea"/>
          <a:cs typeface="Leelawadee" panose="020B0502040204020203" pitchFamily="34" charset="-34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•"/>
        <a:defRPr sz="2000" kern="1200">
          <a:solidFill>
            <a:schemeClr val="accent2">
              <a:lumMod val="50000"/>
            </a:schemeClr>
          </a:solidFill>
          <a:latin typeface="Leelawadee" panose="020B0502040204020203" pitchFamily="34" charset="-34"/>
          <a:ea typeface="+mn-ea"/>
          <a:cs typeface="Leelawadee" panose="020B0502040204020203" pitchFamily="34" charset="-34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•"/>
        <a:defRPr sz="1800" kern="1200">
          <a:solidFill>
            <a:schemeClr val="accent2">
              <a:lumMod val="50000"/>
            </a:schemeClr>
          </a:solidFill>
          <a:latin typeface="Leelawadee" panose="020B0502040204020203" pitchFamily="34" charset="-34"/>
          <a:ea typeface="+mn-ea"/>
          <a:cs typeface="Leelawadee" panose="020B0502040204020203" pitchFamily="34" charset="-34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600" kern="1200">
          <a:solidFill>
            <a:schemeClr val="accent2">
              <a:lumMod val="50000"/>
            </a:schemeClr>
          </a:solidFill>
          <a:latin typeface="Leelawadee" panose="020B0502040204020203" pitchFamily="34" charset="-34"/>
          <a:ea typeface="+mn-ea"/>
          <a:cs typeface="Leelawadee" panose="020B0502040204020203" pitchFamily="34" charset="-34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Leelawadee" panose="020B0502040204020203" pitchFamily="34" charset="-34"/>
          <a:ea typeface="+mn-ea"/>
          <a:cs typeface="Leelawadee" panose="020B0502040204020203" pitchFamily="34" charset="-34"/>
        </a:defRPr>
      </a:lvl4pPr>
      <a:lvl5pPr marL="1371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Leelawadee" panose="020B0502040204020203" pitchFamily="34" charset="-34"/>
          <a:ea typeface="+mn-ea"/>
          <a:cs typeface="Leelawadee" panose="020B0502040204020203" pitchFamily="34" charset="-34"/>
        </a:defRPr>
      </a:lvl5pPr>
      <a:lvl6pPr marL="16459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6pPr>
      <a:lvl7pPr marL="19202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8pPr>
      <a:lvl9pPr marL="2240280" indent="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None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D299E-DF6A-4B40-AF57-B1EAC5692EAC}" type="datetime1">
              <a:rPr lang="th-TH" noProof="0" smtClean="0"/>
              <a:pPr/>
              <a:t>20/09/64</a:t>
            </a:fld>
            <a:endParaRPr lang="th-TH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h-TH" noProof="0"/>
              <a:t>เพิ่มท้ายกระดาษ</a:t>
            </a:r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FAB73BC-B049-4115-A692-8D63A059BFB8}" type="slidenum">
              <a:rPr lang="th-TH" noProof="0" smtClean="0"/>
              <a:pPr/>
              <a:t>‹#›</a:t>
            </a:fld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251107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37" r:id="rId1"/>
    <p:sldLayoutId id="2147484538" r:id="rId2"/>
    <p:sldLayoutId id="2147484539" r:id="rId3"/>
    <p:sldLayoutId id="2147484540" r:id="rId4"/>
    <p:sldLayoutId id="2147484541" r:id="rId5"/>
    <p:sldLayoutId id="2147484542" r:id="rId6"/>
    <p:sldLayoutId id="2147484543" r:id="rId7"/>
    <p:sldLayoutId id="2147484544" r:id="rId8"/>
    <p:sldLayoutId id="2147484545" r:id="rId9"/>
    <p:sldLayoutId id="2147484546" r:id="rId10"/>
    <p:sldLayoutId id="2147484547" r:id="rId11"/>
    <p:sldLayoutId id="2147484548" r:id="rId12"/>
    <p:sldLayoutId id="2147484549" r:id="rId13"/>
    <p:sldLayoutId id="2147484550" r:id="rId14"/>
    <p:sldLayoutId id="2147484551" r:id="rId15"/>
    <p:sldLayoutId id="2147484552" r:id="rId16"/>
    <p:sldLayoutId id="2147484553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 1"/>
          <p:cNvSpPr txBox="1">
            <a:spLocks/>
          </p:cNvSpPr>
          <p:nvPr/>
        </p:nvSpPr>
        <p:spPr>
          <a:xfrm>
            <a:off x="3310890" y="3429000"/>
            <a:ext cx="6424982" cy="1137484"/>
          </a:xfrm>
          <a:prstGeom prst="rect">
            <a:avLst/>
          </a:prstGeom>
          <a:gradFill>
            <a:gsLst>
              <a:gs pos="0">
                <a:srgbClr val="FF7C80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accent2">
                    <a:lumMod val="50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เสวนาวันที่ 20 กันยายน 2564</a:t>
            </a:r>
          </a:p>
        </p:txBody>
      </p:sp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2893195" y="1694978"/>
            <a:ext cx="7260372" cy="1363654"/>
          </a:xfrm>
          <a:prstGeom prst="rect">
            <a:avLst/>
          </a:prstGeom>
          <a:gradFill>
            <a:gsLst>
              <a:gs pos="0">
                <a:srgbClr val="FF7C8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accent2">
                    <a:lumMod val="50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r>
              <a:rPr lang="th-TH" sz="7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สวัสดิการมหาวิทยาลัยบูรพา</a:t>
            </a:r>
            <a:endParaRPr lang="th-TH" sz="7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0390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297713" y="233915"/>
            <a:ext cx="6624083" cy="712382"/>
          </a:xfrm>
          <a:prstGeom prst="rect">
            <a:avLst/>
          </a:prstGeom>
          <a:gradFill>
            <a:gsLst>
              <a:gs pos="0">
                <a:srgbClr val="FF7C80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accent2">
                    <a:lumMod val="50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r>
              <a:rPr lang="th-TH" sz="45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กรณีหลักสูตรนานาชาติ (แบบเบิกราชการ)</a:t>
            </a:r>
            <a:endParaRPr lang="th-TH" sz="45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pSp>
        <p:nvGrpSpPr>
          <p:cNvPr id="7" name="กลุ่ม 6">
            <a:extLst>
              <a:ext uri="{FF2B5EF4-FFF2-40B4-BE49-F238E27FC236}">
                <a16:creationId xmlns:a16="http://schemas.microsoft.com/office/drawing/2014/main" id="{78F71CD8-9BC7-4DC5-9AB1-5DC36641A3AB}"/>
              </a:ext>
            </a:extLst>
          </p:cNvPr>
          <p:cNvGrpSpPr/>
          <p:nvPr/>
        </p:nvGrpSpPr>
        <p:grpSpPr>
          <a:xfrm>
            <a:off x="2841971" y="1052101"/>
            <a:ext cx="7140044" cy="5657043"/>
            <a:chOff x="2841971" y="1052101"/>
            <a:chExt cx="7140044" cy="5657043"/>
          </a:xfrm>
        </p:grpSpPr>
        <p:pic>
          <p:nvPicPr>
            <p:cNvPr id="2" name="รูปภาพ 1">
              <a:extLst>
                <a:ext uri="{FF2B5EF4-FFF2-40B4-BE49-F238E27FC236}">
                  <a16:creationId xmlns:a16="http://schemas.microsoft.com/office/drawing/2014/main" id="{2AB720AF-86BF-44B1-8482-209459C4EB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41971" y="1052101"/>
              <a:ext cx="7140044" cy="5657043"/>
            </a:xfrm>
            <a:prstGeom prst="rect">
              <a:avLst/>
            </a:prstGeom>
          </p:spPr>
        </p:pic>
        <p:cxnSp>
          <p:nvCxnSpPr>
            <p:cNvPr id="4" name="ตัวเชื่อมต่อตรง 3">
              <a:extLst>
                <a:ext uri="{FF2B5EF4-FFF2-40B4-BE49-F238E27FC236}">
                  <a16:creationId xmlns:a16="http://schemas.microsoft.com/office/drawing/2014/main" id="{482C61ED-5984-4D6F-A356-E80046F2DDF3}"/>
                </a:ext>
              </a:extLst>
            </p:cNvPr>
            <p:cNvCxnSpPr/>
            <p:nvPr/>
          </p:nvCxnSpPr>
          <p:spPr>
            <a:xfrm>
              <a:off x="5362353" y="2541181"/>
              <a:ext cx="1467294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กล่องข้อความ 5">
              <a:extLst>
                <a:ext uri="{FF2B5EF4-FFF2-40B4-BE49-F238E27FC236}">
                  <a16:creationId xmlns:a16="http://schemas.microsoft.com/office/drawing/2014/main" id="{99F7C5E7-BCE7-4C13-810F-E651E1D1B7E0}"/>
                </a:ext>
              </a:extLst>
            </p:cNvPr>
            <p:cNvSpPr txBox="1"/>
            <p:nvPr/>
          </p:nvSpPr>
          <p:spPr>
            <a:xfrm>
              <a:off x="3609754" y="3289878"/>
              <a:ext cx="4295554" cy="148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2200" b="1" dirty="0">
                  <a:solidFill>
                    <a:srgbClr val="0000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เบิกราชการ ................. บาท</a:t>
              </a:r>
            </a:p>
            <a:p>
              <a:r>
                <a:rPr lang="th-TH" sz="2200" b="1" dirty="0">
                  <a:solidFill>
                    <a:srgbClr val="0000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เบิกสวัสดิการตามประกาศฯ ข้อ 5 (8) ............. บาท</a:t>
              </a:r>
            </a:p>
            <a:p>
              <a:r>
                <a:rPr lang="en-US" sz="2200" b="1" dirty="0">
                  <a:solidFill>
                    <a:srgbClr val="0000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“……………………….....”</a:t>
              </a:r>
              <a:r>
                <a:rPr lang="th-TH" sz="2200" b="1" dirty="0">
                  <a:solidFill>
                    <a:srgbClr val="0000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 ข้อ 5 (10) ............. บาท</a:t>
              </a:r>
            </a:p>
            <a:p>
              <a:r>
                <a:rPr lang="th-TH" sz="2200" b="1" dirty="0">
                  <a:solidFill>
                    <a:srgbClr val="0000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                                             * เซ็นชื่อกำกับ *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052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กลุ่ม 3">
            <a:extLst>
              <a:ext uri="{FF2B5EF4-FFF2-40B4-BE49-F238E27FC236}">
                <a16:creationId xmlns:a16="http://schemas.microsoft.com/office/drawing/2014/main" id="{F5B81D05-5F3D-4FA1-8014-64464EC13BFF}"/>
              </a:ext>
            </a:extLst>
          </p:cNvPr>
          <p:cNvGrpSpPr/>
          <p:nvPr/>
        </p:nvGrpSpPr>
        <p:grpSpPr>
          <a:xfrm>
            <a:off x="2937664" y="1073367"/>
            <a:ext cx="7140044" cy="5657043"/>
            <a:chOff x="2841971" y="1052101"/>
            <a:chExt cx="7140044" cy="5657043"/>
          </a:xfrm>
        </p:grpSpPr>
        <p:pic>
          <p:nvPicPr>
            <p:cNvPr id="6" name="รูปภาพ 5">
              <a:extLst>
                <a:ext uri="{FF2B5EF4-FFF2-40B4-BE49-F238E27FC236}">
                  <a16:creationId xmlns:a16="http://schemas.microsoft.com/office/drawing/2014/main" id="{808EA47E-03D2-4012-AE39-B5488CB4C7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41971" y="1052101"/>
              <a:ext cx="7140044" cy="5657043"/>
            </a:xfrm>
            <a:prstGeom prst="rect">
              <a:avLst/>
            </a:prstGeom>
          </p:spPr>
        </p:pic>
        <p:cxnSp>
          <p:nvCxnSpPr>
            <p:cNvPr id="7" name="ตัวเชื่อมต่อตรง 6">
              <a:extLst>
                <a:ext uri="{FF2B5EF4-FFF2-40B4-BE49-F238E27FC236}">
                  <a16:creationId xmlns:a16="http://schemas.microsoft.com/office/drawing/2014/main" id="{8F2DD85B-BCB7-4EBC-910C-03307AE2ACCC}"/>
                </a:ext>
              </a:extLst>
            </p:cNvPr>
            <p:cNvCxnSpPr/>
            <p:nvPr/>
          </p:nvCxnSpPr>
          <p:spPr>
            <a:xfrm>
              <a:off x="5362353" y="2541181"/>
              <a:ext cx="1467294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กล่องข้อความ 7">
              <a:extLst>
                <a:ext uri="{FF2B5EF4-FFF2-40B4-BE49-F238E27FC236}">
                  <a16:creationId xmlns:a16="http://schemas.microsoft.com/office/drawing/2014/main" id="{A07E77D4-A6AB-4EBA-9509-92A90F52BE45}"/>
                </a:ext>
              </a:extLst>
            </p:cNvPr>
            <p:cNvSpPr txBox="1"/>
            <p:nvPr/>
          </p:nvSpPr>
          <p:spPr>
            <a:xfrm>
              <a:off x="3609754" y="3289878"/>
              <a:ext cx="429555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2200" b="1" dirty="0">
                  <a:solidFill>
                    <a:srgbClr val="0000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เบิกสวัสดิการตามประกาศฯ ข้อ 5 (8) ............. บาท</a:t>
              </a:r>
            </a:p>
            <a:p>
              <a:r>
                <a:rPr lang="en-US" sz="2200" b="1" dirty="0">
                  <a:solidFill>
                    <a:srgbClr val="0000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“………………………….”</a:t>
              </a:r>
              <a:r>
                <a:rPr lang="th-TH" sz="2200" b="1" dirty="0">
                  <a:solidFill>
                    <a:srgbClr val="0000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 ข้อ 5 (10) ............. บาท</a:t>
              </a:r>
            </a:p>
            <a:p>
              <a:r>
                <a:rPr lang="th-TH" sz="2200" b="1" dirty="0">
                  <a:solidFill>
                    <a:srgbClr val="0000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                                             * เซ็นชื่อกำกับ *</a:t>
              </a:r>
            </a:p>
          </p:txBody>
        </p:sp>
      </p:grpSp>
      <p:sp>
        <p:nvSpPr>
          <p:cNvPr id="9" name="ชื่อเรื่อง 1">
            <a:extLst>
              <a:ext uri="{FF2B5EF4-FFF2-40B4-BE49-F238E27FC236}">
                <a16:creationId xmlns:a16="http://schemas.microsoft.com/office/drawing/2014/main" id="{87A2F9B9-D412-477C-9757-FC5FF81BDBBB}"/>
              </a:ext>
            </a:extLst>
          </p:cNvPr>
          <p:cNvSpPr txBox="1">
            <a:spLocks/>
          </p:cNvSpPr>
          <p:nvPr/>
        </p:nvSpPr>
        <p:spPr>
          <a:xfrm>
            <a:off x="297713" y="233915"/>
            <a:ext cx="3923413" cy="712382"/>
          </a:xfrm>
          <a:prstGeom prst="rect">
            <a:avLst/>
          </a:prstGeom>
          <a:gradFill>
            <a:gsLst>
              <a:gs pos="0">
                <a:srgbClr val="FF7C80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accent2">
                    <a:lumMod val="50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r>
              <a:rPr lang="th-TH" sz="45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กรณีหลักสูตรนานาชาติ</a:t>
            </a:r>
            <a:endParaRPr lang="th-TH" sz="45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0298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4996800" y="82457"/>
            <a:ext cx="2487733" cy="645016"/>
          </a:xfrm>
          <a:prstGeom prst="rect">
            <a:avLst/>
          </a:prstGeom>
          <a:gradFill>
            <a:gsLst>
              <a:gs pos="0">
                <a:srgbClr val="FF7C80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accent2">
                    <a:lumMod val="50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r>
              <a:rPr lang="th-TH" sz="5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แบบ สก.02</a:t>
            </a:r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3"/>
          <a:stretch/>
        </p:blipFill>
        <p:spPr>
          <a:xfrm>
            <a:off x="6535237" y="727473"/>
            <a:ext cx="5113934" cy="6086033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563" y="655482"/>
            <a:ext cx="4529455" cy="6158024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1361209" y="1859973"/>
            <a:ext cx="4281055" cy="18184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1362075" y="3762375"/>
            <a:ext cx="4257675" cy="1304925"/>
          </a:xfrm>
          <a:prstGeom prst="rect">
            <a:avLst/>
          </a:prstGeom>
          <a:noFill/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361209" y="5133975"/>
            <a:ext cx="4258541" cy="160020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5890664" y="2195810"/>
            <a:ext cx="43724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5932005" y="3808659"/>
            <a:ext cx="43724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5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th-TH" sz="5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5951725" y="5421509"/>
            <a:ext cx="43724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5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th-TH" sz="5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137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4996800" y="82457"/>
            <a:ext cx="2487733" cy="645016"/>
          </a:xfrm>
          <a:prstGeom prst="rect">
            <a:avLst/>
          </a:prstGeom>
          <a:gradFill>
            <a:gsLst>
              <a:gs pos="0">
                <a:srgbClr val="FF7C80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accent2">
                    <a:lumMod val="50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r>
              <a:rPr lang="th-TH" sz="5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แบบ สก.02</a:t>
            </a: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 rotWithShape="1">
          <a:blip r:embed="rId3"/>
          <a:srcRect l="20666" t="22863" r="19904" b="7884"/>
          <a:stretch/>
        </p:blipFill>
        <p:spPr>
          <a:xfrm>
            <a:off x="1934956" y="889399"/>
            <a:ext cx="8611420" cy="5644752"/>
          </a:xfrm>
          <a:prstGeom prst="rect">
            <a:avLst/>
          </a:prstGeom>
        </p:spPr>
      </p:pic>
      <p:sp>
        <p:nvSpPr>
          <p:cNvPr id="3" name="สี่เหลี่ยมผืนผ้า 2"/>
          <p:cNvSpPr/>
          <p:nvPr/>
        </p:nvSpPr>
        <p:spPr>
          <a:xfrm>
            <a:off x="9630680" y="3081635"/>
            <a:ext cx="542020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99786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4550233" y="625569"/>
            <a:ext cx="2487733" cy="645016"/>
          </a:xfrm>
          <a:prstGeom prst="rect">
            <a:avLst/>
          </a:prstGeom>
          <a:gradFill>
            <a:gsLst>
              <a:gs pos="0">
                <a:srgbClr val="FF7C80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accent2">
                    <a:lumMod val="50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r>
              <a:rPr lang="th-TH" sz="5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แบบ สก.02</a:t>
            </a:r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 rotWithShape="1">
          <a:blip r:embed="rId3"/>
          <a:srcRect l="20180" t="17953" r="19699" b="48196"/>
          <a:stretch/>
        </p:blipFill>
        <p:spPr>
          <a:xfrm>
            <a:off x="926493" y="2278975"/>
            <a:ext cx="10714630" cy="3393500"/>
          </a:xfrm>
          <a:prstGeom prst="rect">
            <a:avLst/>
          </a:prstGeom>
        </p:spPr>
      </p:pic>
      <p:sp>
        <p:nvSpPr>
          <p:cNvPr id="6" name="สี่เหลี่ยมผืนผ้า 5"/>
          <p:cNvSpPr/>
          <p:nvPr/>
        </p:nvSpPr>
        <p:spPr>
          <a:xfrm>
            <a:off x="10723487" y="1802212"/>
            <a:ext cx="542020" cy="7848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4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th-TH" sz="45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669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477962" y="372277"/>
            <a:ext cx="3966447" cy="789414"/>
          </a:xfrm>
          <a:prstGeom prst="rect">
            <a:avLst/>
          </a:prstGeom>
          <a:gradFill>
            <a:gsLst>
              <a:gs pos="0">
                <a:srgbClr val="FF7C80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accent2">
                    <a:lumMod val="50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ตัวอย่างใบรับรองแพทย์</a:t>
            </a:r>
          </a:p>
        </p:txBody>
      </p:sp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2EA585FD-290A-4CF2-85B8-8618EF6BDDDF}"/>
              </a:ext>
            </a:extLst>
          </p:cNvPr>
          <p:cNvSpPr txBox="1"/>
          <p:nvPr/>
        </p:nvSpPr>
        <p:spPr>
          <a:xfrm>
            <a:off x="3380031" y="1921966"/>
            <a:ext cx="6413172" cy="830997"/>
          </a:xfrm>
          <a:prstGeom prst="rect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วันที่ตามใบรับรองแพทย์ คือ วันที่รับการรักษาเป็นผู้ป่วยภายในโรงพยาบาล</a:t>
            </a:r>
          </a:p>
          <a:p>
            <a:pPr algn="ctr"/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ตัวอย่าง คือ วันที่ 18 – 20 มิ.ย. 64</a:t>
            </a: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30CD689F-AD9D-4D80-8F62-DA23D5183F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690" b="52157"/>
          <a:stretch/>
        </p:blipFill>
        <p:spPr>
          <a:xfrm>
            <a:off x="2131576" y="3211695"/>
            <a:ext cx="9600620" cy="2136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26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148353" y="210047"/>
            <a:ext cx="3966447" cy="789414"/>
          </a:xfrm>
          <a:prstGeom prst="rect">
            <a:avLst/>
          </a:prstGeom>
          <a:gradFill>
            <a:gsLst>
              <a:gs pos="0">
                <a:srgbClr val="FF7C80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accent2">
                    <a:lumMod val="50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ตัวอย่างใบรับรองแพทย์</a:t>
            </a:r>
          </a:p>
        </p:txBody>
      </p:sp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2EA585FD-290A-4CF2-85B8-8618EF6BDDDF}"/>
              </a:ext>
            </a:extLst>
          </p:cNvPr>
          <p:cNvSpPr txBox="1"/>
          <p:nvPr/>
        </p:nvSpPr>
        <p:spPr>
          <a:xfrm>
            <a:off x="242810" y="1717360"/>
            <a:ext cx="4254762" cy="1200329"/>
          </a:xfrm>
          <a:prstGeom prst="rect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กรณีใช้สำเนาใบรับรองแพทย์ในการเบิกค่าเยี่ยมไข้</a:t>
            </a:r>
            <a:b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ให้เขียนด้วยว่าต้นฉบับนำไปทำอะไร</a:t>
            </a:r>
            <a:b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พร้อมสำเนาถูกต้อง</a:t>
            </a:r>
          </a:p>
        </p:txBody>
      </p:sp>
      <p:grpSp>
        <p:nvGrpSpPr>
          <p:cNvPr id="16" name="กลุ่ม 15">
            <a:extLst>
              <a:ext uri="{FF2B5EF4-FFF2-40B4-BE49-F238E27FC236}">
                <a16:creationId xmlns:a16="http://schemas.microsoft.com/office/drawing/2014/main" id="{BD8A71AA-12A2-42CA-ACFF-7B7C3A5249C1}"/>
              </a:ext>
            </a:extLst>
          </p:cNvPr>
          <p:cNvGrpSpPr/>
          <p:nvPr/>
        </p:nvGrpSpPr>
        <p:grpSpPr>
          <a:xfrm>
            <a:off x="4671170" y="414669"/>
            <a:ext cx="6110316" cy="6283842"/>
            <a:chOff x="4671170" y="414669"/>
            <a:chExt cx="6110316" cy="6283842"/>
          </a:xfrm>
        </p:grpSpPr>
        <p:pic>
          <p:nvPicPr>
            <p:cNvPr id="7" name="รูปภาพ 6">
              <a:extLst>
                <a:ext uri="{FF2B5EF4-FFF2-40B4-BE49-F238E27FC236}">
                  <a16:creationId xmlns:a16="http://schemas.microsoft.com/office/drawing/2014/main" id="{5CC1E487-C5D4-4855-8E02-77B97D912D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71170" y="414669"/>
              <a:ext cx="6110316" cy="6283842"/>
            </a:xfrm>
            <a:prstGeom prst="rect">
              <a:avLst/>
            </a:prstGeom>
          </p:spPr>
        </p:pic>
        <p:sp>
          <p:nvSpPr>
            <p:cNvPr id="15" name="กล่องข้อความ 14">
              <a:extLst>
                <a:ext uri="{FF2B5EF4-FFF2-40B4-BE49-F238E27FC236}">
                  <a16:creationId xmlns:a16="http://schemas.microsoft.com/office/drawing/2014/main" id="{924954FE-775A-4430-82BB-B4D2E06A0858}"/>
                </a:ext>
              </a:extLst>
            </p:cNvPr>
            <p:cNvSpPr txBox="1"/>
            <p:nvPr/>
          </p:nvSpPr>
          <p:spPr>
            <a:xfrm>
              <a:off x="7804297" y="2902688"/>
              <a:ext cx="255181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2200" b="1" dirty="0">
                  <a:solidFill>
                    <a:srgbClr val="0000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ต้นฉบับนำไปเบิกกับสหกรณ์</a:t>
              </a:r>
              <a:br>
                <a:rPr lang="th-TH" sz="2200" b="1" dirty="0">
                  <a:solidFill>
                    <a:srgbClr val="0000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2200" b="1" dirty="0">
                  <a:solidFill>
                    <a:srgbClr val="0000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	* เซ็นชื่อกำกับ *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979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4852133" y="544122"/>
            <a:ext cx="2487733" cy="645016"/>
          </a:xfrm>
          <a:prstGeom prst="rect">
            <a:avLst/>
          </a:prstGeom>
          <a:gradFill>
            <a:gsLst>
              <a:gs pos="0">
                <a:srgbClr val="FF7C80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accent2">
                    <a:lumMod val="50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r>
              <a:rPr lang="th-TH" sz="5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แบบ สก.02</a:t>
            </a:r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 rotWithShape="1">
          <a:blip r:embed="rId3"/>
          <a:srcRect l="20202" t="52115" r="19758" b="7323"/>
          <a:stretch/>
        </p:blipFill>
        <p:spPr>
          <a:xfrm>
            <a:off x="1489777" y="2001678"/>
            <a:ext cx="9645549" cy="3665476"/>
          </a:xfrm>
          <a:prstGeom prst="rect">
            <a:avLst/>
          </a:prstGeom>
        </p:spPr>
      </p:pic>
      <p:sp>
        <p:nvSpPr>
          <p:cNvPr id="6" name="สี่เหลี่ยมผืนผ้า 5"/>
          <p:cNvSpPr/>
          <p:nvPr/>
        </p:nvSpPr>
        <p:spPr>
          <a:xfrm>
            <a:off x="10304168" y="1451011"/>
            <a:ext cx="542020" cy="7848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45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85232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148353" y="210047"/>
            <a:ext cx="3966447" cy="789414"/>
          </a:xfrm>
          <a:prstGeom prst="rect">
            <a:avLst/>
          </a:prstGeom>
          <a:gradFill>
            <a:gsLst>
              <a:gs pos="0">
                <a:srgbClr val="FF7C80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accent2">
                    <a:lumMod val="50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ตัวอย่างใบเสร็จค่าทำฟัน</a:t>
            </a:r>
          </a:p>
        </p:txBody>
      </p:sp>
      <p:grpSp>
        <p:nvGrpSpPr>
          <p:cNvPr id="9" name="กลุ่ม 8">
            <a:extLst>
              <a:ext uri="{FF2B5EF4-FFF2-40B4-BE49-F238E27FC236}">
                <a16:creationId xmlns:a16="http://schemas.microsoft.com/office/drawing/2014/main" id="{80176841-05D9-4E50-94C3-1722B6AEF9C3}"/>
              </a:ext>
            </a:extLst>
          </p:cNvPr>
          <p:cNvGrpSpPr/>
          <p:nvPr/>
        </p:nvGrpSpPr>
        <p:grpSpPr>
          <a:xfrm>
            <a:off x="2889569" y="1099926"/>
            <a:ext cx="7243259" cy="5698764"/>
            <a:chOff x="2889569" y="1099926"/>
            <a:chExt cx="7243259" cy="5698764"/>
          </a:xfrm>
        </p:grpSpPr>
        <p:pic>
          <p:nvPicPr>
            <p:cNvPr id="2" name="รูปภาพ 1">
              <a:extLst>
                <a:ext uri="{FF2B5EF4-FFF2-40B4-BE49-F238E27FC236}">
                  <a16:creationId xmlns:a16="http://schemas.microsoft.com/office/drawing/2014/main" id="{69B0D1DD-DFC7-4932-8B31-70170B2E2C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89569" y="1099926"/>
              <a:ext cx="7243259" cy="5698764"/>
            </a:xfrm>
            <a:prstGeom prst="rect">
              <a:avLst/>
            </a:prstGeom>
          </p:spPr>
        </p:pic>
        <p:sp>
          <p:nvSpPr>
            <p:cNvPr id="4" name="กล่องข้อความ 3">
              <a:extLst>
                <a:ext uri="{FF2B5EF4-FFF2-40B4-BE49-F238E27FC236}">
                  <a16:creationId xmlns:a16="http://schemas.microsoft.com/office/drawing/2014/main" id="{46BACF15-9B62-4764-A149-6E7ACB731B8C}"/>
                </a:ext>
              </a:extLst>
            </p:cNvPr>
            <p:cNvSpPr txBox="1"/>
            <p:nvPr/>
          </p:nvSpPr>
          <p:spPr>
            <a:xfrm>
              <a:off x="6282784" y="3429000"/>
              <a:ext cx="28388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2400" b="1" dirty="0">
                  <a:solidFill>
                    <a:srgbClr val="0000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ขอเบิกเพียง </a:t>
              </a:r>
              <a:r>
                <a:rPr lang="en-US" sz="2400" b="1" dirty="0">
                  <a:solidFill>
                    <a:srgbClr val="0000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1,000</a:t>
              </a:r>
              <a:r>
                <a:rPr lang="th-TH" sz="2400" b="1" dirty="0">
                  <a:solidFill>
                    <a:srgbClr val="0000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 บาท</a:t>
              </a:r>
              <a:br>
                <a:rPr lang="th-TH" sz="2400" b="1" dirty="0">
                  <a:solidFill>
                    <a:srgbClr val="0000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2400" b="1" dirty="0">
                  <a:solidFill>
                    <a:srgbClr val="0000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             * เซ็นชื่อกำกับ *</a:t>
              </a:r>
            </a:p>
          </p:txBody>
        </p:sp>
        <p:sp>
          <p:nvSpPr>
            <p:cNvPr id="8" name="วงรี 7">
              <a:extLst>
                <a:ext uri="{FF2B5EF4-FFF2-40B4-BE49-F238E27FC236}">
                  <a16:creationId xmlns:a16="http://schemas.microsoft.com/office/drawing/2014/main" id="{58E6B7C4-7D1A-41EB-8607-21915DD64E26}"/>
                </a:ext>
              </a:extLst>
            </p:cNvPr>
            <p:cNvSpPr/>
            <p:nvPr/>
          </p:nvSpPr>
          <p:spPr>
            <a:xfrm>
              <a:off x="9260958" y="5316279"/>
              <a:ext cx="861237" cy="393405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80761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148353" y="210047"/>
            <a:ext cx="7974921" cy="789414"/>
          </a:xfrm>
          <a:prstGeom prst="rect">
            <a:avLst/>
          </a:prstGeom>
          <a:gradFill>
            <a:gsLst>
              <a:gs pos="0">
                <a:srgbClr val="FF7C80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accent2">
                    <a:lumMod val="50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ตัวอย่างใบเสร็จค่าทำฟัน กรณีเบิกประกันสังคม</a:t>
            </a:r>
          </a:p>
        </p:txBody>
      </p:sp>
      <p:grpSp>
        <p:nvGrpSpPr>
          <p:cNvPr id="6" name="กลุ่ม 5">
            <a:extLst>
              <a:ext uri="{FF2B5EF4-FFF2-40B4-BE49-F238E27FC236}">
                <a16:creationId xmlns:a16="http://schemas.microsoft.com/office/drawing/2014/main" id="{A76E2734-5CEE-49FD-A3FF-57EE256FFB1C}"/>
              </a:ext>
            </a:extLst>
          </p:cNvPr>
          <p:cNvGrpSpPr/>
          <p:nvPr/>
        </p:nvGrpSpPr>
        <p:grpSpPr>
          <a:xfrm>
            <a:off x="360449" y="1099926"/>
            <a:ext cx="9772379" cy="5698764"/>
            <a:chOff x="360449" y="1099926"/>
            <a:chExt cx="9772379" cy="5698764"/>
          </a:xfrm>
        </p:grpSpPr>
        <p:grpSp>
          <p:nvGrpSpPr>
            <p:cNvPr id="9" name="กลุ่ม 8">
              <a:extLst>
                <a:ext uri="{FF2B5EF4-FFF2-40B4-BE49-F238E27FC236}">
                  <a16:creationId xmlns:a16="http://schemas.microsoft.com/office/drawing/2014/main" id="{80176841-05D9-4E50-94C3-1722B6AEF9C3}"/>
                </a:ext>
              </a:extLst>
            </p:cNvPr>
            <p:cNvGrpSpPr/>
            <p:nvPr/>
          </p:nvGrpSpPr>
          <p:grpSpPr>
            <a:xfrm>
              <a:off x="360449" y="1099926"/>
              <a:ext cx="9772379" cy="5698764"/>
              <a:chOff x="360449" y="1099926"/>
              <a:chExt cx="9772379" cy="5698764"/>
            </a:xfrm>
          </p:grpSpPr>
          <p:pic>
            <p:nvPicPr>
              <p:cNvPr id="2" name="รูปภาพ 1">
                <a:extLst>
                  <a:ext uri="{FF2B5EF4-FFF2-40B4-BE49-F238E27FC236}">
                    <a16:creationId xmlns:a16="http://schemas.microsoft.com/office/drawing/2014/main" id="{69B0D1DD-DFC7-4932-8B31-70170B2E2C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889569" y="1099926"/>
                <a:ext cx="7243259" cy="5698764"/>
              </a:xfrm>
              <a:prstGeom prst="rect">
                <a:avLst/>
              </a:prstGeom>
            </p:spPr>
          </p:pic>
          <p:sp>
            <p:nvSpPr>
              <p:cNvPr id="4" name="กล่องข้อความ 3">
                <a:extLst>
                  <a:ext uri="{FF2B5EF4-FFF2-40B4-BE49-F238E27FC236}">
                    <a16:creationId xmlns:a16="http://schemas.microsoft.com/office/drawing/2014/main" id="{46BACF15-9B62-4764-A149-6E7ACB731B8C}"/>
                  </a:ext>
                </a:extLst>
              </p:cNvPr>
              <p:cNvSpPr txBox="1"/>
              <p:nvPr/>
            </p:nvSpPr>
            <p:spPr>
              <a:xfrm>
                <a:off x="360449" y="3662916"/>
                <a:ext cx="4137123" cy="1200329"/>
              </a:xfrm>
              <a:prstGeom prst="rect">
                <a:avLst/>
              </a:prstGeom>
              <a:ln w="190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th-TH" sz="2400" b="1" dirty="0">
                    <a:solidFill>
                      <a:srgbClr val="0000FF"/>
                    </a:solidFill>
                    <a:latin typeface="Angsana New" panose="02020603050405020304" pitchFamily="18" charset="-34"/>
                    <a:cs typeface="Angsana New" panose="02020603050405020304" pitchFamily="18" charset="-34"/>
                  </a:rPr>
                  <a:t>ต้นฉบับใบเสร็จนำไปเบิกประกันสังคม 900 บาท</a:t>
                </a:r>
                <a:br>
                  <a:rPr lang="th-TH" sz="2400" b="1" dirty="0">
                    <a:solidFill>
                      <a:srgbClr val="0000FF"/>
                    </a:solidFill>
                    <a:latin typeface="Angsana New" panose="02020603050405020304" pitchFamily="18" charset="-34"/>
                    <a:cs typeface="Angsana New" panose="02020603050405020304" pitchFamily="18" charset="-34"/>
                  </a:rPr>
                </a:br>
                <a:r>
                  <a:rPr lang="th-TH" sz="2400" b="1" dirty="0">
                    <a:solidFill>
                      <a:srgbClr val="0000FF"/>
                    </a:solidFill>
                    <a:latin typeface="Angsana New" panose="02020603050405020304" pitchFamily="18" charset="-34"/>
                    <a:cs typeface="Angsana New" panose="02020603050405020304" pitchFamily="18" charset="-34"/>
                  </a:rPr>
                  <a:t>ขอเบิกเพียง 100 บาท</a:t>
                </a:r>
                <a:br>
                  <a:rPr lang="th-TH" sz="2400" b="1" dirty="0">
                    <a:solidFill>
                      <a:srgbClr val="0000FF"/>
                    </a:solidFill>
                    <a:latin typeface="Angsana New" panose="02020603050405020304" pitchFamily="18" charset="-34"/>
                    <a:cs typeface="Angsana New" panose="02020603050405020304" pitchFamily="18" charset="-34"/>
                  </a:rPr>
                </a:br>
                <a:r>
                  <a:rPr lang="th-TH" sz="2400" b="1" dirty="0">
                    <a:solidFill>
                      <a:srgbClr val="0000FF"/>
                    </a:solidFill>
                    <a:latin typeface="Angsana New" panose="02020603050405020304" pitchFamily="18" charset="-34"/>
                    <a:cs typeface="Angsana New" panose="02020603050405020304" pitchFamily="18" charset="-34"/>
                  </a:rPr>
                  <a:t>                    * เซ็นชื่อกำกับ *</a:t>
                </a:r>
              </a:p>
            </p:txBody>
          </p:sp>
          <p:sp>
            <p:nvSpPr>
              <p:cNvPr id="8" name="วงรี 7">
                <a:extLst>
                  <a:ext uri="{FF2B5EF4-FFF2-40B4-BE49-F238E27FC236}">
                    <a16:creationId xmlns:a16="http://schemas.microsoft.com/office/drawing/2014/main" id="{58E6B7C4-7D1A-41EB-8607-21915DD64E26}"/>
                  </a:ext>
                </a:extLst>
              </p:cNvPr>
              <p:cNvSpPr/>
              <p:nvPr/>
            </p:nvSpPr>
            <p:spPr>
              <a:xfrm>
                <a:off x="9260958" y="5316279"/>
                <a:ext cx="861237" cy="393405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</p:txBody>
          </p:sp>
        </p:grpSp>
        <p:sp>
          <p:nvSpPr>
            <p:cNvPr id="3" name="ลูกศร: ขวา 2">
              <a:extLst>
                <a:ext uri="{FF2B5EF4-FFF2-40B4-BE49-F238E27FC236}">
                  <a16:creationId xmlns:a16="http://schemas.microsoft.com/office/drawing/2014/main" id="{E8C5466D-58D4-48B9-BA3A-04CAE388A92C}"/>
                </a:ext>
              </a:extLst>
            </p:cNvPr>
            <p:cNvSpPr/>
            <p:nvPr/>
          </p:nvSpPr>
          <p:spPr>
            <a:xfrm>
              <a:off x="4603898" y="3859619"/>
              <a:ext cx="2456121" cy="214212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766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75A4CD6-56A2-4AB4-917A-F6DE8569D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2870" y="347664"/>
            <a:ext cx="4318237" cy="545471"/>
          </a:xfrm>
        </p:spPr>
        <p:txBody>
          <a:bodyPr>
            <a:noAutofit/>
          </a:bodyPr>
          <a:lstStyle/>
          <a:p>
            <a:pPr algn="ctr"/>
            <a:r>
              <a:rPr lang="th-TH" sz="5400" b="1" dirty="0"/>
              <a:t>แบบทดสอบก่อนเสวนา</a:t>
            </a:r>
          </a:p>
        </p:txBody>
      </p:sp>
      <p:pic>
        <p:nvPicPr>
          <p:cNvPr id="7" name="ตัวแทนเนื้อหา 6">
            <a:extLst>
              <a:ext uri="{FF2B5EF4-FFF2-40B4-BE49-F238E27FC236}">
                <a16:creationId xmlns:a16="http://schemas.microsoft.com/office/drawing/2014/main" id="{547BA068-81B3-4C33-9B6C-D9605D87A7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88118" y="1066597"/>
            <a:ext cx="4724806" cy="4724806"/>
          </a:xfrm>
        </p:spPr>
      </p:pic>
    </p:spTree>
    <p:extLst>
      <p:ext uri="{BB962C8B-B14F-4D97-AF65-F5344CB8AC3E}">
        <p14:creationId xmlns:p14="http://schemas.microsoft.com/office/powerpoint/2010/main" val="33242764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116456" y="167516"/>
            <a:ext cx="6199284" cy="789414"/>
          </a:xfrm>
          <a:prstGeom prst="rect">
            <a:avLst/>
          </a:prstGeom>
          <a:gradFill>
            <a:gsLst>
              <a:gs pos="0">
                <a:srgbClr val="FF7C80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accent2">
                    <a:lumMod val="50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ตัวอย่างใบการใช้สิทธิประโยชน์ทดแทน</a:t>
            </a:r>
          </a:p>
        </p:txBody>
      </p:sp>
      <p:grpSp>
        <p:nvGrpSpPr>
          <p:cNvPr id="10" name="กลุ่ม 9">
            <a:extLst>
              <a:ext uri="{FF2B5EF4-FFF2-40B4-BE49-F238E27FC236}">
                <a16:creationId xmlns:a16="http://schemas.microsoft.com/office/drawing/2014/main" id="{47111626-2F6B-4C01-AAE3-3DE9BCE14D6F}"/>
              </a:ext>
            </a:extLst>
          </p:cNvPr>
          <p:cNvGrpSpPr/>
          <p:nvPr/>
        </p:nvGrpSpPr>
        <p:grpSpPr>
          <a:xfrm>
            <a:off x="3009873" y="1102262"/>
            <a:ext cx="6952834" cy="5588222"/>
            <a:chOff x="3009873" y="1102262"/>
            <a:chExt cx="6952834" cy="5588222"/>
          </a:xfrm>
        </p:grpSpPr>
        <p:pic>
          <p:nvPicPr>
            <p:cNvPr id="6" name="รูปภาพ 5">
              <a:extLst>
                <a:ext uri="{FF2B5EF4-FFF2-40B4-BE49-F238E27FC236}">
                  <a16:creationId xmlns:a16="http://schemas.microsoft.com/office/drawing/2014/main" id="{5FF207CC-838B-43DA-9D0B-C047AF653A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09873" y="1102262"/>
              <a:ext cx="6952834" cy="5588222"/>
            </a:xfrm>
            <a:prstGeom prst="rect">
              <a:avLst/>
            </a:prstGeom>
          </p:spPr>
        </p:pic>
        <p:sp>
          <p:nvSpPr>
            <p:cNvPr id="7" name="กล่องข้อความ 6">
              <a:extLst>
                <a:ext uri="{FF2B5EF4-FFF2-40B4-BE49-F238E27FC236}">
                  <a16:creationId xmlns:a16="http://schemas.microsoft.com/office/drawing/2014/main" id="{F71F7497-79BE-48C3-BBB7-0B86979DEFB9}"/>
                </a:ext>
              </a:extLst>
            </p:cNvPr>
            <p:cNvSpPr txBox="1"/>
            <p:nvPr/>
          </p:nvSpPr>
          <p:spPr>
            <a:xfrm>
              <a:off x="6666614" y="4529470"/>
              <a:ext cx="260497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2200" b="1" dirty="0">
                  <a:solidFill>
                    <a:srgbClr val="0000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สำเนาถูกต้อง</a:t>
              </a:r>
              <a:br>
                <a:rPr lang="th-TH" sz="2200" b="1" dirty="0">
                  <a:solidFill>
                    <a:srgbClr val="0000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2200" b="1" dirty="0">
                  <a:solidFill>
                    <a:srgbClr val="0000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* เซ็นชื่อกำกับ*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64073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>
          <a:xfrm>
            <a:off x="2360370" y="1840344"/>
            <a:ext cx="8750653" cy="4499265"/>
          </a:xfrm>
        </p:spPr>
        <p:txBody>
          <a:bodyPr rtlCol="0">
            <a:normAutofit/>
          </a:bodyPr>
          <a:lstStyle/>
          <a:p>
            <a:pPr marL="0" indent="0">
              <a:buNone/>
            </a:pPr>
            <a:r>
              <a: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ขอให้ส่วนงาน/หน่วยงาน ส่งเอกสารการเบิกจ่ายสวัสดิการ</a:t>
            </a:r>
          </a:p>
          <a:p>
            <a:pPr marL="0" indent="0">
              <a:buNone/>
            </a:pPr>
            <a:r>
              <a: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ประจำปีงบประมาณ 2564 ได้ที่กองคลังและทรัพย์สิน </a:t>
            </a:r>
          </a:p>
          <a:p>
            <a:pPr marL="0" indent="0">
              <a:buNone/>
            </a:pPr>
            <a:r>
              <a:rPr lang="th-TH" sz="32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ภายในวันที่ 30 กันยายน พ.ศ. 2564</a:t>
            </a:r>
            <a:br>
              <a: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และค่าใช้จ่ายสวัสดิการที่เกิดขึ้นภายในวันที่ 30 กันยายน พ.ศ. 2564 </a:t>
            </a:r>
          </a:p>
          <a:p>
            <a:pPr marL="0" indent="0">
              <a:buNone/>
            </a:pPr>
            <a:r>
              <a: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ให้ส่ง</a:t>
            </a:r>
            <a:r>
              <a:rPr lang="th-TH" sz="3200" b="1" u="sng" dirty="0">
                <a:latin typeface="Angsana New" panose="02020603050405020304" pitchFamily="18" charset="-34"/>
                <a:cs typeface="Angsana New" panose="02020603050405020304" pitchFamily="18" charset="-34"/>
              </a:rPr>
              <a:t>ภายในวันที่ 8 ตุลาคม พ.ศ. 2564 </a:t>
            </a:r>
            <a:r>
              <a: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(ไม่รวมค่าเล่าเรียนบุตร)</a:t>
            </a:r>
          </a:p>
          <a:p>
            <a:pPr marL="0" indent="0">
              <a:buNone/>
            </a:pPr>
            <a:r>
              <a:rPr lang="th-TH" sz="3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หากพ้นกำหนดดังกล่าวจะไม่สามารถเบิกตามสิทธิ์ของปีงบประมาณ 2564 ได้</a:t>
            </a:r>
          </a:p>
        </p:txBody>
      </p:sp>
      <p:sp>
        <p:nvSpPr>
          <p:cNvPr id="4" name="ชื่อเรื่อง 1">
            <a:extLst>
              <a:ext uri="{FF2B5EF4-FFF2-40B4-BE49-F238E27FC236}">
                <a16:creationId xmlns:a16="http://schemas.microsoft.com/office/drawing/2014/main" id="{8870E709-710D-4435-83E8-3610B91FF926}"/>
              </a:ext>
            </a:extLst>
          </p:cNvPr>
          <p:cNvSpPr txBox="1">
            <a:spLocks/>
          </p:cNvSpPr>
          <p:nvPr/>
        </p:nvSpPr>
        <p:spPr>
          <a:xfrm>
            <a:off x="860735" y="518391"/>
            <a:ext cx="6199284" cy="789414"/>
          </a:xfrm>
          <a:prstGeom prst="rect">
            <a:avLst/>
          </a:prstGeom>
          <a:gradFill>
            <a:gsLst>
              <a:gs pos="0">
                <a:srgbClr val="FF7C80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accent2">
                    <a:lumMod val="50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r>
              <a:rPr lang="th-TH" sz="4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การส่งเอกสารการเบิกจ่ายสวัสดิการ</a:t>
            </a:r>
            <a:endParaRPr lang="th-TH" sz="45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32793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75A4CD6-56A2-4AB4-917A-F6DE8569D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2870" y="347664"/>
            <a:ext cx="4318237" cy="545471"/>
          </a:xfrm>
        </p:spPr>
        <p:txBody>
          <a:bodyPr>
            <a:noAutofit/>
          </a:bodyPr>
          <a:lstStyle/>
          <a:p>
            <a:pPr algn="ctr"/>
            <a:r>
              <a:rPr lang="th-TH" sz="4800" b="1" dirty="0"/>
              <a:t>แบบทดสอบหลังเสวนา</a:t>
            </a:r>
          </a:p>
        </p:txBody>
      </p:sp>
      <p:pic>
        <p:nvPicPr>
          <p:cNvPr id="6" name="ตัวแทนเนื้อหา 5">
            <a:extLst>
              <a:ext uri="{FF2B5EF4-FFF2-40B4-BE49-F238E27FC236}">
                <a16:creationId xmlns:a16="http://schemas.microsoft.com/office/drawing/2014/main" id="{55CD994B-57C7-4D75-8134-AF7B38C88A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25314" y="1122326"/>
            <a:ext cx="4613347" cy="4613347"/>
          </a:xfrm>
        </p:spPr>
      </p:pic>
    </p:spTree>
    <p:extLst>
      <p:ext uri="{BB962C8B-B14F-4D97-AF65-F5344CB8AC3E}">
        <p14:creationId xmlns:p14="http://schemas.microsoft.com/office/powerpoint/2010/main" val="2566586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1432028" y="931375"/>
            <a:ext cx="4075637" cy="779317"/>
          </a:xfrm>
          <a:prstGeom prst="rect">
            <a:avLst/>
          </a:prstGeom>
          <a:gradFill>
            <a:gsLst>
              <a:gs pos="0">
                <a:srgbClr val="FF7C80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accent2">
                    <a:lumMod val="50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ค่าตรวจสุขภาพประจำปี</a:t>
            </a:r>
            <a:endParaRPr lang="th-TH" sz="4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ตัวแทนเนื้อหา 2"/>
          <p:cNvSpPr txBox="1">
            <a:spLocks/>
          </p:cNvSpPr>
          <p:nvPr/>
        </p:nvSpPr>
        <p:spPr>
          <a:xfrm>
            <a:off x="2218223" y="2284333"/>
            <a:ext cx="8371805" cy="34572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Arial" pitchFamily="34" charset="0"/>
              <a:buNone/>
              <a:defRPr sz="2000" kern="1200" cap="all" baseline="0">
                <a:solidFill>
                  <a:schemeClr val="accent2">
                    <a:lumMod val="75000"/>
                  </a:schemeClr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10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th-TH" sz="30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- ตามมติที่ประชุมคณะกรรมการสวัสดิการมหาวิทยาลัย</a:t>
            </a:r>
            <a:r>
              <a:rPr lang="th-TH" sz="3000" b="1" dirty="0" err="1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บูรพา</a:t>
            </a:r>
            <a:r>
              <a:rPr lang="th-TH" sz="30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ครั้งที่ 3/2563</a:t>
            </a:r>
            <a:br>
              <a:rPr lang="th-TH" sz="30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มีมติ </a:t>
            </a:r>
            <a:r>
              <a:rPr lang="th-TH" sz="30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เห็นชอบให้ผู้ปฏิบัติงานในมหาวิทยาลัยใช้สิทธิสวัสดิการ </a:t>
            </a:r>
          </a:p>
          <a:p>
            <a:pPr algn="l"/>
            <a:r>
              <a:rPr lang="th-TH" sz="30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กรณีการตรวจสุขภาพประจำปี และกำหนดให้ผู้ปฏิบัติงานตรวจสุขภาพประจำปี </a:t>
            </a:r>
          </a:p>
          <a:p>
            <a:pPr algn="l"/>
            <a:r>
              <a:rPr lang="th-TH" sz="30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ณ โรงพยาบาลมหาวิทยาลัย</a:t>
            </a:r>
            <a:r>
              <a:rPr lang="th-TH" sz="3000" b="1" dirty="0" err="1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บูรพา</a:t>
            </a:r>
            <a:r>
              <a:rPr lang="th-TH" sz="30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เท่านั้น ยกเว้น วิทยาเขตจันทบุรี </a:t>
            </a:r>
          </a:p>
          <a:p>
            <a:pPr algn="l"/>
            <a:r>
              <a:rPr lang="en-US" sz="30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,</a:t>
            </a:r>
            <a:r>
              <a:rPr lang="th-TH" sz="30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วิทยาเขตสระแก้ว</a:t>
            </a:r>
            <a:r>
              <a:rPr lang="en-US" sz="30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,</a:t>
            </a:r>
            <a:r>
              <a:rPr lang="th-TH" sz="30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สถานีวิจัยสถาบันวิทยาศาสตร์ทางทะเล จ.เพชรบุรี</a:t>
            </a:r>
            <a:br>
              <a:rPr lang="th-TH" sz="30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en-US" sz="30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,</a:t>
            </a:r>
            <a:r>
              <a:rPr lang="th-TH" sz="30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วิทยาลัยการแพทย์แผนไทยอภัยภูเบศร จ.ปราจีนบุรี  และ หน่วยงานประสานงานมหาวิทยาลัย</a:t>
            </a:r>
            <a:r>
              <a:rPr lang="th-TH" sz="3000" b="1" dirty="0" err="1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บูรพา</a:t>
            </a:r>
            <a:r>
              <a:rPr lang="th-TH" sz="30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สำนักงานปลัดกระทรวงอุดมศึกษาฯ</a:t>
            </a:r>
          </a:p>
          <a:p>
            <a:pPr algn="l"/>
            <a:r>
              <a:rPr lang="th-TH" sz="30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โดยเริ่มดำเนินการในปีงบประมาณ 2564 </a:t>
            </a:r>
            <a:endParaRPr lang="th-TH" sz="3000" b="1" u="sng" dirty="0">
              <a:solidFill>
                <a:srgbClr val="00206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l"/>
            <a:endParaRPr lang="th-TH" sz="3000" b="1" dirty="0">
              <a:solidFill>
                <a:srgbClr val="00206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43940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1070520" y="569869"/>
            <a:ext cx="4447777" cy="779317"/>
          </a:xfrm>
          <a:prstGeom prst="rect">
            <a:avLst/>
          </a:prstGeom>
          <a:gradFill>
            <a:gsLst>
              <a:gs pos="0">
                <a:srgbClr val="FF7C80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accent2">
                    <a:lumMod val="50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ค่าทำศพและค่าพวงหรีด</a:t>
            </a:r>
            <a:endParaRPr lang="th-TH" sz="4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ตัวแทนเนื้อหา 2"/>
          <p:cNvSpPr txBox="1">
            <a:spLocks/>
          </p:cNvSpPr>
          <p:nvPr/>
        </p:nvSpPr>
        <p:spPr>
          <a:xfrm>
            <a:off x="1792922" y="1901561"/>
            <a:ext cx="9520120" cy="42546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Arial" pitchFamily="34" charset="0"/>
              <a:buNone/>
              <a:defRPr sz="2000" kern="1200" cap="all" baseline="0">
                <a:solidFill>
                  <a:schemeClr val="accent2">
                    <a:lumMod val="75000"/>
                  </a:schemeClr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10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th-TH" sz="38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- กรณีบิดา/มารดา ของผู้ปฏิบัติงานเสียชีวิต และผู้ปฏิบัติงานมีพี่น้อง</a:t>
            </a:r>
          </a:p>
          <a:p>
            <a:pPr algn="l"/>
            <a:r>
              <a:rPr lang="th-TH" sz="38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อยู่คนละส่วนงานให้เบิกสวัสดิการได้ดังนี้</a:t>
            </a:r>
            <a:br>
              <a:rPr lang="th-TH" sz="38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8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 - ค่าสงเคราะห์การเสียชีวิต </a:t>
            </a:r>
            <a:r>
              <a:rPr lang="th-TH" sz="3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ให้เบิกได้ส่วนงานเดียวเท่านั้น</a:t>
            </a:r>
          </a:p>
          <a:p>
            <a:pPr algn="l"/>
            <a:r>
              <a:rPr lang="th-TH" sz="3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38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- ค่าสนับสนุนพวงหรีดใน</a:t>
            </a:r>
            <a:r>
              <a:rPr lang="th-TH" sz="3800" b="1" u="sng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นามมหาวิทยาลัย</a:t>
            </a:r>
            <a:r>
              <a:rPr lang="th-TH" sz="3800" b="1" u="sng" dirty="0" err="1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บูรพา</a:t>
            </a:r>
            <a:endParaRPr lang="th-TH" sz="3800" b="1" u="sng" dirty="0">
              <a:solidFill>
                <a:srgbClr val="00206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l"/>
            <a:r>
              <a:rPr lang="th-TH" sz="38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         </a:t>
            </a:r>
            <a:r>
              <a:rPr lang="th-TH" sz="3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ให้เบิกได้ส่วนงานเดียวเท่านั้น </a:t>
            </a:r>
          </a:p>
          <a:p>
            <a:pPr algn="l"/>
            <a:r>
              <a:rPr lang="th-TH" sz="3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	</a:t>
            </a:r>
            <a:r>
              <a:rPr lang="th-TH" sz="38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- ค่าสนับสนุนพวงหรีดใน</a:t>
            </a:r>
            <a:r>
              <a:rPr lang="th-TH" sz="3800" b="1" u="sng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นามส่วนงาน</a:t>
            </a:r>
          </a:p>
          <a:p>
            <a:pPr algn="l"/>
            <a:r>
              <a:rPr lang="th-TH" sz="38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         </a:t>
            </a:r>
            <a:r>
              <a:rPr lang="th-TH" sz="3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ให้เบิกได้ส่วนงานละ 1 พวง</a:t>
            </a:r>
          </a:p>
          <a:p>
            <a:pPr algn="l"/>
            <a:endParaRPr lang="th-TH" sz="38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l"/>
            <a:endParaRPr lang="th-TH" sz="38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l"/>
            <a:endParaRPr lang="th-TH" sz="38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l"/>
            <a:endParaRPr lang="th-TH" sz="38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l"/>
            <a:endParaRPr lang="th-TH" sz="3800" b="1" dirty="0">
              <a:solidFill>
                <a:srgbClr val="00206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6144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4895201" y="145207"/>
            <a:ext cx="2657066" cy="780482"/>
          </a:xfrm>
          <a:prstGeom prst="rect">
            <a:avLst/>
          </a:prstGeom>
          <a:gradFill>
            <a:gsLst>
              <a:gs pos="0">
                <a:srgbClr val="FF7C80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accent2">
                    <a:lumMod val="50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r>
              <a:rPr lang="th-TH" sz="5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แบบ สก.01</a:t>
            </a:r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557" y="818884"/>
            <a:ext cx="5100818" cy="5748171"/>
          </a:xfrm>
          <a:prstGeom prst="rect">
            <a:avLst/>
          </a:prstGeom>
        </p:spPr>
      </p:pic>
      <p:sp>
        <p:nvSpPr>
          <p:cNvPr id="4" name="สี่เหลี่ยมผืนผ้า 3"/>
          <p:cNvSpPr/>
          <p:nvPr/>
        </p:nvSpPr>
        <p:spPr>
          <a:xfrm>
            <a:off x="3710784" y="5177059"/>
            <a:ext cx="4966854" cy="13899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48937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4895201" y="145207"/>
            <a:ext cx="2657066" cy="780482"/>
          </a:xfrm>
          <a:prstGeom prst="rect">
            <a:avLst/>
          </a:prstGeom>
          <a:gradFill>
            <a:gsLst>
              <a:gs pos="0">
                <a:srgbClr val="FF7C80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accent2">
                    <a:lumMod val="50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r>
              <a:rPr lang="th-TH" sz="5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แบบ สก.01</a:t>
            </a: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 rotWithShape="1">
          <a:blip r:embed="rId2"/>
          <a:srcRect l="17943" t="25518" r="17391" b="11050"/>
          <a:stretch/>
        </p:blipFill>
        <p:spPr>
          <a:xfrm>
            <a:off x="1849581" y="1236517"/>
            <a:ext cx="9133610" cy="5039646"/>
          </a:xfrm>
          <a:prstGeom prst="rect">
            <a:avLst/>
          </a:prstGeom>
        </p:spPr>
      </p:pic>
      <p:sp>
        <p:nvSpPr>
          <p:cNvPr id="2" name="วงรี 1">
            <a:extLst>
              <a:ext uri="{FF2B5EF4-FFF2-40B4-BE49-F238E27FC236}">
                <a16:creationId xmlns:a16="http://schemas.microsoft.com/office/drawing/2014/main" id="{92A44D46-41F4-470C-9904-411168D6E6C4}"/>
              </a:ext>
            </a:extLst>
          </p:cNvPr>
          <p:cNvSpPr/>
          <p:nvPr/>
        </p:nvSpPr>
        <p:spPr>
          <a:xfrm>
            <a:off x="5571458" y="2594344"/>
            <a:ext cx="2254104" cy="36150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80793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1187828" y="837050"/>
            <a:ext cx="10369238" cy="779317"/>
          </a:xfrm>
          <a:prstGeom prst="rect">
            <a:avLst/>
          </a:prstGeom>
          <a:gradFill>
            <a:gsLst>
              <a:gs pos="0">
                <a:srgbClr val="FF7C80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accent2">
                    <a:lumMod val="50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r>
              <a:rPr lang="th-TH" sz="4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วิธีการเขียนใบเสร็จกรณีเบิกค่าเล่าเรียนบุตรโรงเรียนสาธิตฯ มี 2 แบบ</a:t>
            </a:r>
          </a:p>
        </p:txBody>
      </p:sp>
      <p:sp>
        <p:nvSpPr>
          <p:cNvPr id="5" name="ตัวแทนเนื้อหา 2"/>
          <p:cNvSpPr txBox="1">
            <a:spLocks/>
          </p:cNvSpPr>
          <p:nvPr/>
        </p:nvSpPr>
        <p:spPr>
          <a:xfrm>
            <a:off x="2813646" y="2258694"/>
            <a:ext cx="7616894" cy="274924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Arial" pitchFamily="34" charset="0"/>
              <a:buNone/>
              <a:defRPr sz="2000" kern="1200" cap="all" baseline="0">
                <a:solidFill>
                  <a:schemeClr val="accent2">
                    <a:lumMod val="75000"/>
                  </a:schemeClr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10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th-TH" sz="38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1.กรณีเบิกสวัสดิการตามประกาศ ข้อ 5 (8) และ (9)</a:t>
            </a:r>
            <a:br>
              <a:rPr lang="th-TH" sz="38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8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(หลักสูตรปกติ)</a:t>
            </a:r>
          </a:p>
          <a:p>
            <a:pPr algn="l"/>
            <a:r>
              <a:rPr lang="th-TH" sz="38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2.กรณีเบิกสวัสดิการตามประกาศ ข้อ 5 (8) และ (10)</a:t>
            </a:r>
          </a:p>
          <a:p>
            <a:pPr algn="l"/>
            <a:r>
              <a:rPr lang="th-TH" sz="38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(หลักสูตรนานาชาติ)</a:t>
            </a:r>
          </a:p>
          <a:p>
            <a:pPr algn="l"/>
            <a:endParaRPr lang="th-TH" sz="3800" b="1" dirty="0">
              <a:solidFill>
                <a:srgbClr val="00206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50029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318978" y="174343"/>
            <a:ext cx="5890438" cy="704954"/>
          </a:xfrm>
          <a:prstGeom prst="rect">
            <a:avLst/>
          </a:prstGeom>
          <a:gradFill>
            <a:gsLst>
              <a:gs pos="0">
                <a:srgbClr val="FF7C80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accent2">
                    <a:lumMod val="50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r>
              <a:rPr lang="th-TH" sz="45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กรณีหลักสูตรปกติ (แบบเบิกราชการ)</a:t>
            </a:r>
            <a:endParaRPr lang="th-TH" sz="45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pSp>
        <p:nvGrpSpPr>
          <p:cNvPr id="12" name="กลุ่ม 11">
            <a:extLst>
              <a:ext uri="{FF2B5EF4-FFF2-40B4-BE49-F238E27FC236}">
                <a16:creationId xmlns:a16="http://schemas.microsoft.com/office/drawing/2014/main" id="{78B3C6D7-0C30-45D3-A0EA-9304C308882A}"/>
              </a:ext>
            </a:extLst>
          </p:cNvPr>
          <p:cNvGrpSpPr/>
          <p:nvPr/>
        </p:nvGrpSpPr>
        <p:grpSpPr>
          <a:xfrm>
            <a:off x="2397274" y="1029246"/>
            <a:ext cx="7624284" cy="5702258"/>
            <a:chOff x="2370320" y="999460"/>
            <a:chExt cx="7624284" cy="5702258"/>
          </a:xfrm>
        </p:grpSpPr>
        <p:pic>
          <p:nvPicPr>
            <p:cNvPr id="4" name="รูปภาพ 3">
              <a:extLst>
                <a:ext uri="{FF2B5EF4-FFF2-40B4-BE49-F238E27FC236}">
                  <a16:creationId xmlns:a16="http://schemas.microsoft.com/office/drawing/2014/main" id="{08D3447B-5913-41E6-BCA4-637C205DE6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70320" y="999460"/>
              <a:ext cx="7624284" cy="5702258"/>
            </a:xfrm>
            <a:prstGeom prst="rect">
              <a:avLst/>
            </a:prstGeom>
          </p:spPr>
        </p:pic>
        <p:sp>
          <p:nvSpPr>
            <p:cNvPr id="6" name="กล่องข้อความ 5">
              <a:extLst>
                <a:ext uri="{FF2B5EF4-FFF2-40B4-BE49-F238E27FC236}">
                  <a16:creationId xmlns:a16="http://schemas.microsoft.com/office/drawing/2014/main" id="{6C5C35E0-B77A-430B-AD70-F2FD69DFD11C}"/>
                </a:ext>
              </a:extLst>
            </p:cNvPr>
            <p:cNvSpPr txBox="1"/>
            <p:nvPr/>
          </p:nvSpPr>
          <p:spPr>
            <a:xfrm>
              <a:off x="3062177" y="3449544"/>
              <a:ext cx="4295554" cy="148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2200" b="1" dirty="0">
                  <a:solidFill>
                    <a:srgbClr val="0000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เบิกราชการ ................. บาท</a:t>
              </a:r>
            </a:p>
            <a:p>
              <a:r>
                <a:rPr lang="th-TH" sz="2200" b="1" dirty="0">
                  <a:solidFill>
                    <a:srgbClr val="0000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เบิกสวัสดิการตามประกาศฯ ข้อ 5 (8) ............. บาท</a:t>
              </a:r>
            </a:p>
            <a:p>
              <a:r>
                <a:rPr lang="en-US" sz="2200" b="1" dirty="0">
                  <a:solidFill>
                    <a:srgbClr val="0000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“</a:t>
              </a:r>
              <a:r>
                <a:rPr lang="th-TH" sz="2200" b="1" dirty="0">
                  <a:solidFill>
                    <a:srgbClr val="0000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.........................................</a:t>
              </a:r>
              <a:r>
                <a:rPr lang="en-US" sz="2200" b="1" dirty="0">
                  <a:solidFill>
                    <a:srgbClr val="0000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”</a:t>
              </a:r>
              <a:r>
                <a:rPr lang="th-TH" sz="2200" b="1" dirty="0">
                  <a:solidFill>
                    <a:srgbClr val="0000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 ข้อ 5 (9) ............. บาท</a:t>
              </a:r>
            </a:p>
            <a:p>
              <a:r>
                <a:rPr lang="th-TH" sz="2200" b="1" dirty="0">
                  <a:solidFill>
                    <a:srgbClr val="0000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                                             * เซ็นชื่อกำกับ *</a:t>
              </a:r>
            </a:p>
          </p:txBody>
        </p:sp>
        <p:cxnSp>
          <p:nvCxnSpPr>
            <p:cNvPr id="9" name="ตัวเชื่อมต่อตรง 8">
              <a:extLst>
                <a:ext uri="{FF2B5EF4-FFF2-40B4-BE49-F238E27FC236}">
                  <a16:creationId xmlns:a16="http://schemas.microsoft.com/office/drawing/2014/main" id="{5A88EB66-131F-4443-A915-25DAB5C1805F}"/>
                </a:ext>
              </a:extLst>
            </p:cNvPr>
            <p:cNvCxnSpPr/>
            <p:nvPr/>
          </p:nvCxnSpPr>
          <p:spPr>
            <a:xfrm>
              <a:off x="4263656" y="2679405"/>
              <a:ext cx="1137684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5743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ชื่อเรื่อง 1">
            <a:extLst>
              <a:ext uri="{FF2B5EF4-FFF2-40B4-BE49-F238E27FC236}">
                <a16:creationId xmlns:a16="http://schemas.microsoft.com/office/drawing/2014/main" id="{19E2B632-B28A-4F9E-BB80-D2BAE19E2824}"/>
              </a:ext>
            </a:extLst>
          </p:cNvPr>
          <p:cNvSpPr txBox="1">
            <a:spLocks/>
          </p:cNvSpPr>
          <p:nvPr/>
        </p:nvSpPr>
        <p:spPr>
          <a:xfrm>
            <a:off x="174697" y="156282"/>
            <a:ext cx="4391245" cy="704954"/>
          </a:xfrm>
          <a:prstGeom prst="rect">
            <a:avLst/>
          </a:prstGeom>
          <a:gradFill>
            <a:gsLst>
              <a:gs pos="0">
                <a:srgbClr val="FF7C80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kern="1200">
                <a:solidFill>
                  <a:schemeClr val="accent2">
                    <a:lumMod val="50000"/>
                  </a:schemeClr>
                </a:solidFill>
                <a:latin typeface="Leelawadee" panose="020B0502040204020203" pitchFamily="34" charset="-34"/>
                <a:ea typeface="+mj-ea"/>
                <a:cs typeface="Leelawadee" panose="020B0502040204020203" pitchFamily="34" charset="-34"/>
              </a:defRPr>
            </a:lvl1pPr>
          </a:lstStyle>
          <a:p>
            <a:r>
              <a:rPr lang="th-TH" sz="4500" b="1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กรณีหลักสูตรปกติ</a:t>
            </a:r>
            <a:endParaRPr lang="th-TH" sz="45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pSp>
        <p:nvGrpSpPr>
          <p:cNvPr id="17" name="กลุ่ม 16">
            <a:extLst>
              <a:ext uri="{FF2B5EF4-FFF2-40B4-BE49-F238E27FC236}">
                <a16:creationId xmlns:a16="http://schemas.microsoft.com/office/drawing/2014/main" id="{E1CA9A9E-E7ED-4D51-9C0C-5632FBECFF33}"/>
              </a:ext>
            </a:extLst>
          </p:cNvPr>
          <p:cNvGrpSpPr/>
          <p:nvPr/>
        </p:nvGrpSpPr>
        <p:grpSpPr>
          <a:xfrm>
            <a:off x="2370319" y="999460"/>
            <a:ext cx="7624284" cy="5702258"/>
            <a:chOff x="2370320" y="999460"/>
            <a:chExt cx="7624284" cy="5702258"/>
          </a:xfrm>
        </p:grpSpPr>
        <p:pic>
          <p:nvPicPr>
            <p:cNvPr id="12" name="รูปภาพ 11">
              <a:extLst>
                <a:ext uri="{FF2B5EF4-FFF2-40B4-BE49-F238E27FC236}">
                  <a16:creationId xmlns:a16="http://schemas.microsoft.com/office/drawing/2014/main" id="{6082A598-8416-4B4B-820F-BE3BD54C98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70320" y="999460"/>
              <a:ext cx="7624284" cy="5702258"/>
            </a:xfrm>
            <a:prstGeom prst="rect">
              <a:avLst/>
            </a:prstGeom>
          </p:spPr>
        </p:pic>
        <p:grpSp>
          <p:nvGrpSpPr>
            <p:cNvPr id="16" name="กลุ่ม 15">
              <a:extLst>
                <a:ext uri="{FF2B5EF4-FFF2-40B4-BE49-F238E27FC236}">
                  <a16:creationId xmlns:a16="http://schemas.microsoft.com/office/drawing/2014/main" id="{B8FB131C-EE32-4BEB-8564-37F16E3100EB}"/>
                </a:ext>
              </a:extLst>
            </p:cNvPr>
            <p:cNvGrpSpPr/>
            <p:nvPr/>
          </p:nvGrpSpPr>
          <p:grpSpPr>
            <a:xfrm>
              <a:off x="3062177" y="2679405"/>
              <a:ext cx="4295554" cy="1878135"/>
              <a:chOff x="3062177" y="2679405"/>
              <a:chExt cx="4295554" cy="1878135"/>
            </a:xfrm>
          </p:grpSpPr>
          <p:sp>
            <p:nvSpPr>
              <p:cNvPr id="13" name="กล่องข้อความ 12">
                <a:extLst>
                  <a:ext uri="{FF2B5EF4-FFF2-40B4-BE49-F238E27FC236}">
                    <a16:creationId xmlns:a16="http://schemas.microsoft.com/office/drawing/2014/main" id="{F2FD135C-2D60-4268-A90B-A291E3F26E58}"/>
                  </a:ext>
                </a:extLst>
              </p:cNvPr>
              <p:cNvSpPr txBox="1"/>
              <p:nvPr/>
            </p:nvSpPr>
            <p:spPr>
              <a:xfrm>
                <a:off x="3062177" y="3449544"/>
                <a:ext cx="4295554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h-TH" sz="2200" b="1" dirty="0">
                    <a:solidFill>
                      <a:srgbClr val="0000FF"/>
                    </a:solidFill>
                    <a:latin typeface="Angsana New" panose="02020603050405020304" pitchFamily="18" charset="-34"/>
                    <a:cs typeface="Angsana New" panose="02020603050405020304" pitchFamily="18" charset="-34"/>
                  </a:rPr>
                  <a:t>เบิกสวัสดิการตามประกาศฯ ข้อ 5 (8) ............. บาท</a:t>
                </a:r>
              </a:p>
              <a:p>
                <a:r>
                  <a:rPr lang="en-US" sz="2200" b="1" dirty="0">
                    <a:solidFill>
                      <a:srgbClr val="0000FF"/>
                    </a:solidFill>
                    <a:latin typeface="Angsana New" panose="02020603050405020304" pitchFamily="18" charset="-34"/>
                    <a:cs typeface="Angsana New" panose="02020603050405020304" pitchFamily="18" charset="-34"/>
                  </a:rPr>
                  <a:t>“.........................................”</a:t>
                </a:r>
                <a:r>
                  <a:rPr lang="th-TH" sz="2200" b="1" dirty="0">
                    <a:solidFill>
                      <a:srgbClr val="0000FF"/>
                    </a:solidFill>
                    <a:latin typeface="Angsana New" panose="02020603050405020304" pitchFamily="18" charset="-34"/>
                    <a:cs typeface="Angsana New" panose="02020603050405020304" pitchFamily="18" charset="-34"/>
                  </a:rPr>
                  <a:t> ข้อ 5 (9) ............. บาท</a:t>
                </a:r>
              </a:p>
              <a:p>
                <a:r>
                  <a:rPr lang="th-TH" sz="2200" b="1" dirty="0">
                    <a:solidFill>
                      <a:srgbClr val="0000FF"/>
                    </a:solidFill>
                    <a:latin typeface="Angsana New" panose="02020603050405020304" pitchFamily="18" charset="-34"/>
                    <a:cs typeface="Angsana New" panose="02020603050405020304" pitchFamily="18" charset="-34"/>
                  </a:rPr>
                  <a:t>                                                      * เซ็นชื่อกำกับ *</a:t>
                </a:r>
              </a:p>
            </p:txBody>
          </p:sp>
          <p:cxnSp>
            <p:nvCxnSpPr>
              <p:cNvPr id="14" name="ตัวเชื่อมต่อตรง 13">
                <a:extLst>
                  <a:ext uri="{FF2B5EF4-FFF2-40B4-BE49-F238E27FC236}">
                    <a16:creationId xmlns:a16="http://schemas.microsoft.com/office/drawing/2014/main" id="{27429101-2C4F-4B9E-A927-A0EA9E1B6A64}"/>
                  </a:ext>
                </a:extLst>
              </p:cNvPr>
              <p:cNvCxnSpPr/>
              <p:nvPr/>
            </p:nvCxnSpPr>
            <p:spPr>
              <a:xfrm>
                <a:off x="4263656" y="2679405"/>
                <a:ext cx="1137684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59343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มหาสมุทร 16x9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8764_TF02895256" id="{3B1AC5D5-AB84-439F-8ACA-925E90051249}" vid="{BFB83F9C-BC53-42EA-B048-A91D3E971EAB}"/>
    </a:ext>
  </a:extLst>
</a:theme>
</file>

<file path=ppt/theme/theme2.xml><?xml version="1.0" encoding="utf-8"?>
<a:theme xmlns:a="http://schemas.openxmlformats.org/drawingml/2006/main" name="ช่อ">
  <a:themeElements>
    <a:clrScheme name="ช่อ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ช่อ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ช่อ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ธีมของ Offic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ธีมของ Offic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2962</TotalTime>
  <Words>611</Words>
  <Application>Microsoft Office PowerPoint</Application>
  <PresentationFormat>แบบจอกว้าง</PresentationFormat>
  <Paragraphs>91</Paragraphs>
  <Slides>22</Slides>
  <Notes>19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2</vt:i4>
      </vt:variant>
      <vt:variant>
        <vt:lpstr>ชื่อเรื่องสไลด์</vt:lpstr>
      </vt:variant>
      <vt:variant>
        <vt:i4>22</vt:i4>
      </vt:variant>
    </vt:vector>
  </HeadingPairs>
  <TitlesOfParts>
    <vt:vector size="30" baseType="lpstr">
      <vt:lpstr>Angsana New</vt:lpstr>
      <vt:lpstr>Arial</vt:lpstr>
      <vt:lpstr>Century Gothic</vt:lpstr>
      <vt:lpstr>DilleniaUPC</vt:lpstr>
      <vt:lpstr>Leelawadee</vt:lpstr>
      <vt:lpstr>Wingdings 3</vt:lpstr>
      <vt:lpstr>มหาสมุทร 16x9</vt:lpstr>
      <vt:lpstr>ช่อ</vt:lpstr>
      <vt:lpstr>งานนำเสนอ PowerPoint</vt:lpstr>
      <vt:lpstr>แบบทดสอบก่อนเสวนา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แบบทดสอบหลังเสวนา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สวัสดิการมหาวิทยาลัยบูรพา</dc:title>
  <dc:creator>BUU</dc:creator>
  <cp:lastModifiedBy>Lenovo</cp:lastModifiedBy>
  <cp:revision>194</cp:revision>
  <cp:lastPrinted>2021-09-16T08:33:13Z</cp:lastPrinted>
  <dcterms:created xsi:type="dcterms:W3CDTF">2018-08-16T06:22:22Z</dcterms:created>
  <dcterms:modified xsi:type="dcterms:W3CDTF">2021-09-20T02:59:19Z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